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60" r:id="rId4"/>
    <p:sldId id="257" r:id="rId5"/>
    <p:sldId id="263" r:id="rId6"/>
    <p:sldId id="259" r:id="rId7"/>
    <p:sldId id="267" r:id="rId8"/>
    <p:sldId id="268" r:id="rId9"/>
    <p:sldId id="269" r:id="rId10"/>
    <p:sldId id="262" r:id="rId11"/>
    <p:sldId id="265" r:id="rId12"/>
  </p:sldIdLst>
  <p:sldSz cx="18288000" cy="10287000"/>
  <p:notesSz cx="6858000" cy="9144000"/>
  <p:embeddedFontLst>
    <p:embeddedFont>
      <p:font typeface="Amsterdam Four" panose="020B0604020202020204" charset="0"/>
      <p:regular r:id="rId13"/>
    </p:embeddedFont>
    <p:embeddedFont>
      <p:font typeface="ITC Franklin Gothic LT" panose="020B0604020202020204" charset="0"/>
      <p:regular r:id="rId14"/>
    </p:embeddedFont>
    <p:embeddedFont>
      <p:font typeface="ITC Franklin Gothic LT Semi-Bold" panose="020B0604020202020204" charset="0"/>
      <p:regular r:id="rId15"/>
    </p:embeddedFont>
    <p:embeddedFont>
      <p:font typeface="League Gothic"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1" d="100"/>
          <a:sy n="51" d="100"/>
        </p:scale>
        <p:origin x="898" y="10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sv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jpg>
</file>

<file path=ppt/media/image2.svg>
</file>

<file path=ppt/media/image20.png>
</file>

<file path=ppt/media/image21.png>
</file>

<file path=ppt/media/image22.png>
</file>

<file path=ppt/media/image23.png>
</file>

<file path=ppt/media/image24.svg>
</file>

<file path=ppt/media/image3.png>
</file>

<file path=ppt/media/image4.sv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4.svg"/><Relationship Id="rId7" Type="http://schemas.openxmlformats.org/officeDocument/2006/relationships/image" Target="../media/image4.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2.sv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4.png"/><Relationship Id="rId3" Type="http://schemas.openxmlformats.org/officeDocument/2006/relationships/image" Target="../media/image8.svg"/><Relationship Id="rId7" Type="http://schemas.openxmlformats.org/officeDocument/2006/relationships/image" Target="../media/image2.svg"/><Relationship Id="rId12"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png"/><Relationship Id="rId11" Type="http://schemas.openxmlformats.org/officeDocument/2006/relationships/image" Target="../media/image4.svg"/><Relationship Id="rId5" Type="http://schemas.openxmlformats.org/officeDocument/2006/relationships/image" Target="../media/image10.svg"/><Relationship Id="rId10" Type="http://schemas.openxmlformats.org/officeDocument/2006/relationships/image" Target="../media/image3.png"/><Relationship Id="rId4" Type="http://schemas.openxmlformats.org/officeDocument/2006/relationships/image" Target="../media/image9.png"/><Relationship Id="rId9" Type="http://schemas.openxmlformats.org/officeDocument/2006/relationships/image" Target="../media/image12.sv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6.svg"/><Relationship Id="rId7" Type="http://schemas.openxmlformats.org/officeDocument/2006/relationships/image" Target="../media/image4.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12.svg"/></Relationships>
</file>

<file path=ppt/slides/_rels/slide5.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4.sv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9.jpg"/><Relationship Id="rId5" Type="http://schemas.openxmlformats.org/officeDocument/2006/relationships/image" Target="../media/image12.sv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2.sv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2.sv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4917956" y="5085847"/>
            <a:ext cx="3827651" cy="3827651"/>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14039" y="1672355"/>
            <a:ext cx="3389171" cy="338917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004805" y="4038431"/>
            <a:ext cx="2094831" cy="209483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784365" y="2991016"/>
            <a:ext cx="2094831" cy="209483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9089" y="-75306"/>
            <a:ext cx="19403020" cy="1779782"/>
            <a:chOff x="0" y="0"/>
            <a:chExt cx="5110260" cy="468749"/>
          </a:xfrm>
        </p:grpSpPr>
        <p:sp>
          <p:nvSpPr>
            <p:cNvPr id="16" name="Freeform 16"/>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17" name="TextBox 17"/>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557510" y="9397109"/>
            <a:ext cx="19403020" cy="1779782"/>
            <a:chOff x="0" y="0"/>
            <a:chExt cx="5110260" cy="468749"/>
          </a:xfrm>
        </p:grpSpPr>
        <p:sp>
          <p:nvSpPr>
            <p:cNvPr id="19" name="Freeform 19"/>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20" name="TextBox 20"/>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10879984" y="2484712"/>
            <a:ext cx="6403211" cy="5638800"/>
            <a:chOff x="0" y="-47625"/>
            <a:chExt cx="1104806" cy="191815"/>
          </a:xfrm>
        </p:grpSpPr>
        <p:sp>
          <p:nvSpPr>
            <p:cNvPr id="22" name="Freeform 22"/>
            <p:cNvSpPr/>
            <p:nvPr/>
          </p:nvSpPr>
          <p:spPr>
            <a:xfrm>
              <a:off x="0" y="0"/>
              <a:ext cx="1104806" cy="144190"/>
            </a:xfrm>
            <a:custGeom>
              <a:avLst/>
              <a:gdLst/>
              <a:ahLst/>
              <a:cxnLst/>
              <a:rect l="l" t="t" r="r" b="b"/>
              <a:pathLst>
                <a:path w="1104806" h="144190">
                  <a:moveTo>
                    <a:pt x="29474" y="0"/>
                  </a:moveTo>
                  <a:lnTo>
                    <a:pt x="1075332" y="0"/>
                  </a:lnTo>
                  <a:cubicBezTo>
                    <a:pt x="1083149" y="0"/>
                    <a:pt x="1090646" y="3105"/>
                    <a:pt x="1096174" y="8633"/>
                  </a:cubicBezTo>
                  <a:cubicBezTo>
                    <a:pt x="1101701" y="14160"/>
                    <a:pt x="1104806" y="21657"/>
                    <a:pt x="1104806" y="29474"/>
                  </a:cubicBezTo>
                  <a:lnTo>
                    <a:pt x="1104806" y="114716"/>
                  </a:lnTo>
                  <a:cubicBezTo>
                    <a:pt x="1104806" y="122533"/>
                    <a:pt x="1101701" y="130030"/>
                    <a:pt x="1096174" y="135557"/>
                  </a:cubicBezTo>
                  <a:cubicBezTo>
                    <a:pt x="1090646" y="141085"/>
                    <a:pt x="1083149" y="144190"/>
                    <a:pt x="1075332" y="144190"/>
                  </a:cubicBezTo>
                  <a:lnTo>
                    <a:pt x="29474" y="144190"/>
                  </a:lnTo>
                  <a:cubicBezTo>
                    <a:pt x="21657" y="144190"/>
                    <a:pt x="14160" y="141085"/>
                    <a:pt x="8633" y="135557"/>
                  </a:cubicBezTo>
                  <a:cubicBezTo>
                    <a:pt x="3105" y="130030"/>
                    <a:pt x="0" y="122533"/>
                    <a:pt x="0" y="114716"/>
                  </a:cubicBezTo>
                  <a:lnTo>
                    <a:pt x="0" y="29474"/>
                  </a:lnTo>
                  <a:cubicBezTo>
                    <a:pt x="0" y="21657"/>
                    <a:pt x="3105" y="14160"/>
                    <a:pt x="8633" y="8633"/>
                  </a:cubicBezTo>
                  <a:cubicBezTo>
                    <a:pt x="14160" y="3105"/>
                    <a:pt x="21657" y="0"/>
                    <a:pt x="29474" y="0"/>
                  </a:cubicBezTo>
                  <a:close/>
                </a:path>
              </a:pathLst>
            </a:custGeom>
            <a:solidFill>
              <a:srgbClr val="FFEFD4"/>
            </a:solidFill>
          </p:spPr>
          <p:txBody>
            <a:bodyPr/>
            <a:lstStyle/>
            <a:p>
              <a:endParaRPr lang="en-IN" dirty="0"/>
            </a:p>
          </p:txBody>
        </p:sp>
        <p:sp>
          <p:nvSpPr>
            <p:cNvPr id="23" name="TextBox 23"/>
            <p:cNvSpPr txBox="1"/>
            <p:nvPr/>
          </p:nvSpPr>
          <p:spPr>
            <a:xfrm>
              <a:off x="0" y="-47625"/>
              <a:ext cx="1104806" cy="191815"/>
            </a:xfrm>
            <a:prstGeom prst="rect">
              <a:avLst/>
            </a:prstGeom>
          </p:spPr>
          <p:txBody>
            <a:bodyPr lIns="50800" tIns="50800" rIns="50800" bIns="50800" rtlCol="0" anchor="ctr"/>
            <a:lstStyle/>
            <a:p>
              <a:pPr algn="r">
                <a:lnSpc>
                  <a:spcPts val="2659"/>
                </a:lnSpc>
              </a:pPr>
              <a:endParaRPr/>
            </a:p>
          </p:txBody>
        </p:sp>
      </p:grpSp>
      <p:sp>
        <p:nvSpPr>
          <p:cNvPr id="24" name="Freeform 24"/>
          <p:cNvSpPr/>
          <p:nvPr/>
        </p:nvSpPr>
        <p:spPr>
          <a:xfrm rot="1627902">
            <a:off x="6335051" y="2326537"/>
            <a:ext cx="2254244" cy="971374"/>
          </a:xfrm>
          <a:custGeom>
            <a:avLst/>
            <a:gdLst/>
            <a:ahLst/>
            <a:cxnLst/>
            <a:rect l="l" t="t" r="r" b="b"/>
            <a:pathLst>
              <a:path w="2254244" h="971374">
                <a:moveTo>
                  <a:pt x="0" y="0"/>
                </a:moveTo>
                <a:lnTo>
                  <a:pt x="2254244" y="0"/>
                </a:lnTo>
                <a:lnTo>
                  <a:pt x="2254244" y="971375"/>
                </a:lnTo>
                <a:lnTo>
                  <a:pt x="0" y="9713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5" name="Freeform 25"/>
          <p:cNvSpPr/>
          <p:nvPr/>
        </p:nvSpPr>
        <p:spPr>
          <a:xfrm rot="1627902" flipV="1">
            <a:off x="747928" y="7642829"/>
            <a:ext cx="2254244" cy="971374"/>
          </a:xfrm>
          <a:custGeom>
            <a:avLst/>
            <a:gdLst/>
            <a:ahLst/>
            <a:cxnLst/>
            <a:rect l="l" t="t" r="r" b="b"/>
            <a:pathLst>
              <a:path w="2254244" h="971374">
                <a:moveTo>
                  <a:pt x="0" y="971374"/>
                </a:moveTo>
                <a:lnTo>
                  <a:pt x="2254244" y="971374"/>
                </a:lnTo>
                <a:lnTo>
                  <a:pt x="2254244" y="0"/>
                </a:lnTo>
                <a:lnTo>
                  <a:pt x="0" y="0"/>
                </a:lnTo>
                <a:lnTo>
                  <a:pt x="0" y="971374"/>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6" name="Freeform 26"/>
          <p:cNvSpPr/>
          <p:nvPr/>
        </p:nvSpPr>
        <p:spPr>
          <a:xfrm>
            <a:off x="824566" y="6133262"/>
            <a:ext cx="632667" cy="675664"/>
          </a:xfrm>
          <a:custGeom>
            <a:avLst/>
            <a:gdLst/>
            <a:ahLst/>
            <a:cxnLst/>
            <a:rect l="l" t="t" r="r" b="b"/>
            <a:pathLst>
              <a:path w="632667" h="675664">
                <a:moveTo>
                  <a:pt x="0" y="0"/>
                </a:moveTo>
                <a:lnTo>
                  <a:pt x="632667" y="0"/>
                </a:lnTo>
                <a:lnTo>
                  <a:pt x="632667" y="675664"/>
                </a:lnTo>
                <a:lnTo>
                  <a:pt x="0" y="6756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1" name="Freeform 31"/>
          <p:cNvSpPr/>
          <p:nvPr/>
        </p:nvSpPr>
        <p:spPr>
          <a:xfrm flipH="1">
            <a:off x="8872295" y="5620762"/>
            <a:ext cx="1320252" cy="1409978"/>
          </a:xfrm>
          <a:custGeom>
            <a:avLst/>
            <a:gdLst/>
            <a:ahLst/>
            <a:cxnLst/>
            <a:rect l="l" t="t" r="r" b="b"/>
            <a:pathLst>
              <a:path w="1320252" h="1409978">
                <a:moveTo>
                  <a:pt x="1320252" y="0"/>
                </a:moveTo>
                <a:lnTo>
                  <a:pt x="0" y="0"/>
                </a:lnTo>
                <a:lnTo>
                  <a:pt x="0" y="1409978"/>
                </a:lnTo>
                <a:lnTo>
                  <a:pt x="1320252" y="1409978"/>
                </a:lnTo>
                <a:lnTo>
                  <a:pt x="1320252"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4" name="Picture 33">
            <a:extLst>
              <a:ext uri="{FF2B5EF4-FFF2-40B4-BE49-F238E27FC236}">
                <a16:creationId xmlns:a16="http://schemas.microsoft.com/office/drawing/2014/main" id="{21B6112F-8DCE-D655-C172-746BDC3A052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53604" y="2444196"/>
            <a:ext cx="8628761" cy="6701330"/>
          </a:xfrm>
          <a:prstGeom prst="rect">
            <a:avLst/>
          </a:prstGeom>
        </p:spPr>
      </p:pic>
      <p:sp>
        <p:nvSpPr>
          <p:cNvPr id="37" name="TextBox 27">
            <a:extLst>
              <a:ext uri="{FF2B5EF4-FFF2-40B4-BE49-F238E27FC236}">
                <a16:creationId xmlns:a16="http://schemas.microsoft.com/office/drawing/2014/main" id="{0F466BD1-8544-BFB9-781A-EB3D9B98E9DA}"/>
              </a:ext>
            </a:extLst>
          </p:cNvPr>
          <p:cNvSpPr txBox="1"/>
          <p:nvPr/>
        </p:nvSpPr>
        <p:spPr>
          <a:xfrm>
            <a:off x="10890166" y="3496303"/>
            <a:ext cx="6038031" cy="4062651"/>
          </a:xfrm>
          <a:prstGeom prst="rect">
            <a:avLst/>
          </a:prstGeom>
        </p:spPr>
        <p:txBody>
          <a:bodyPr wrap="square" lIns="0" tIns="0" rIns="0" bIns="0" rtlCol="0" anchor="t">
            <a:spAutoFit/>
          </a:bodyPr>
          <a:lstStyle/>
          <a:p>
            <a:pPr algn="ctr">
              <a:spcBef>
                <a:spcPct val="0"/>
              </a:spcBef>
            </a:pPr>
            <a:r>
              <a:rPr lang="en-US" sz="8800" spc="600" dirty="0">
                <a:solidFill>
                  <a:srgbClr val="8F6234"/>
                </a:solidFill>
                <a:latin typeface="League Gothic"/>
              </a:rPr>
              <a:t>EMPLOYEE </a:t>
            </a:r>
          </a:p>
          <a:p>
            <a:pPr algn="ctr">
              <a:spcBef>
                <a:spcPct val="0"/>
              </a:spcBef>
            </a:pPr>
            <a:r>
              <a:rPr lang="en-US" sz="8800" spc="600" dirty="0">
                <a:solidFill>
                  <a:srgbClr val="8F6234"/>
                </a:solidFill>
                <a:latin typeface="League Gothic"/>
              </a:rPr>
              <a:t>ATTRITION</a:t>
            </a:r>
          </a:p>
          <a:p>
            <a:pPr algn="ctr">
              <a:spcBef>
                <a:spcPct val="0"/>
              </a:spcBef>
            </a:pPr>
            <a:r>
              <a:rPr lang="en-US" sz="8800" spc="600" dirty="0">
                <a:solidFill>
                  <a:srgbClr val="8F6234"/>
                </a:solidFill>
                <a:latin typeface="League Gothic"/>
              </a:rPr>
              <a:t>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9053545"/>
            <a:ext cx="1940302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15091245" y="8438256"/>
            <a:ext cx="2502845" cy="429240"/>
          </a:xfrm>
          <a:prstGeom prst="rect">
            <a:avLst/>
          </a:prstGeom>
        </p:spPr>
        <p:txBody>
          <a:bodyPr lIns="50800" tIns="50800" rIns="50800" bIns="50800" rtlCol="0" anchor="ctr"/>
          <a:lstStyle/>
          <a:p>
            <a:pPr algn="ctr">
              <a:lnSpc>
                <a:spcPts val="2659"/>
              </a:lnSpc>
            </a:pPr>
            <a:endParaRPr/>
          </a:p>
        </p:txBody>
      </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sp>
        <p:nvSpPr>
          <p:cNvPr id="27" name="TextBox 27"/>
          <p:cNvSpPr txBox="1"/>
          <p:nvPr/>
        </p:nvSpPr>
        <p:spPr>
          <a:xfrm>
            <a:off x="-560008" y="704154"/>
            <a:ext cx="16230600" cy="923330"/>
          </a:xfrm>
          <a:prstGeom prst="rect">
            <a:avLst/>
          </a:prstGeom>
        </p:spPr>
        <p:txBody>
          <a:bodyPr lIns="0" tIns="0" rIns="0" bIns="0" rtlCol="0" anchor="t">
            <a:spAutoFit/>
          </a:bodyPr>
          <a:lstStyle/>
          <a:p>
            <a:pPr algn="ctr">
              <a:spcBef>
                <a:spcPct val="0"/>
              </a:spcBef>
            </a:pPr>
            <a:r>
              <a:rPr lang="en-US" sz="6000" dirty="0">
                <a:solidFill>
                  <a:srgbClr val="8F6234"/>
                </a:solidFill>
                <a:latin typeface="League Gothic"/>
              </a:rPr>
              <a:t>Conclusion &amp; Suggestions</a:t>
            </a:r>
          </a:p>
        </p:txBody>
      </p:sp>
      <p:sp>
        <p:nvSpPr>
          <p:cNvPr id="30" name="Freeform 30"/>
          <p:cNvSpPr/>
          <p:nvPr/>
        </p:nvSpPr>
        <p:spPr>
          <a:xfrm rot="-2166887">
            <a:off x="3575287" y="177682"/>
            <a:ext cx="1790645" cy="677143"/>
          </a:xfrm>
          <a:custGeom>
            <a:avLst/>
            <a:gdLst/>
            <a:ahLst/>
            <a:cxnLst/>
            <a:rect l="l" t="t" r="r" b="b"/>
            <a:pathLst>
              <a:path w="2254244" h="971374">
                <a:moveTo>
                  <a:pt x="0" y="0"/>
                </a:moveTo>
                <a:lnTo>
                  <a:pt x="2254244" y="0"/>
                </a:lnTo>
                <a:lnTo>
                  <a:pt x="2254244" y="971375"/>
                </a:lnTo>
                <a:lnTo>
                  <a:pt x="0" y="9713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31" name="Freeform 31"/>
          <p:cNvSpPr/>
          <p:nvPr/>
        </p:nvSpPr>
        <p:spPr>
          <a:xfrm flipH="1">
            <a:off x="17754600" y="205114"/>
            <a:ext cx="814201" cy="869535"/>
          </a:xfrm>
          <a:custGeom>
            <a:avLst/>
            <a:gdLst/>
            <a:ahLst/>
            <a:cxnLst/>
            <a:rect l="l" t="t" r="r" b="b"/>
            <a:pathLst>
              <a:path w="814201" h="869535">
                <a:moveTo>
                  <a:pt x="814201" y="0"/>
                </a:moveTo>
                <a:lnTo>
                  <a:pt x="0" y="0"/>
                </a:lnTo>
                <a:lnTo>
                  <a:pt x="0" y="869535"/>
                </a:lnTo>
                <a:lnTo>
                  <a:pt x="814201" y="869535"/>
                </a:lnTo>
                <a:lnTo>
                  <a:pt x="814201"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3" name="TextBox 61">
            <a:extLst>
              <a:ext uri="{FF2B5EF4-FFF2-40B4-BE49-F238E27FC236}">
                <a16:creationId xmlns:a16="http://schemas.microsoft.com/office/drawing/2014/main" id="{4BF320E8-2E69-6056-A988-3EB9285110DD}"/>
              </a:ext>
            </a:extLst>
          </p:cNvPr>
          <p:cNvSpPr txBox="1"/>
          <p:nvPr/>
        </p:nvSpPr>
        <p:spPr>
          <a:xfrm>
            <a:off x="685800" y="2123614"/>
            <a:ext cx="8305799" cy="7386638"/>
          </a:xfrm>
          <a:prstGeom prst="rect">
            <a:avLst/>
          </a:prstGeom>
        </p:spPr>
        <p:txBody>
          <a:bodyPr wrap="square" lIns="0" tIns="0" rIns="0" bIns="0" rtlCol="0" anchor="t">
            <a:spAutoFit/>
          </a:bodyPr>
          <a:lstStyle/>
          <a:p>
            <a:pPr marL="342900" indent="-342900" algn="l" fontAlgn="base">
              <a:buFont typeface="Wingdings" panose="05000000000000000000" pitchFamily="2" charset="2"/>
              <a:buChar char="q"/>
            </a:pPr>
            <a:r>
              <a:rPr lang="en-US" sz="2400" b="1" dirty="0"/>
              <a:t> T</a:t>
            </a:r>
            <a:r>
              <a:rPr lang="en-US" sz="2400" b="1" i="0" dirty="0">
                <a:effectLst/>
              </a:rPr>
              <a:t>he maximum attrition is taking place among employees in the age group of 25-34 years</a:t>
            </a:r>
            <a:r>
              <a:rPr lang="en-US" sz="2400" b="1" dirty="0"/>
              <a:t> .</a:t>
            </a:r>
          </a:p>
          <a:p>
            <a:pPr marL="342900" indent="-342900" algn="l" fontAlgn="base">
              <a:buFont typeface="Wingdings" panose="05000000000000000000" pitchFamily="2" charset="2"/>
              <a:buChar char="q"/>
            </a:pPr>
            <a:endParaRPr lang="en-US" sz="2400" b="1" dirty="0"/>
          </a:p>
          <a:p>
            <a:pPr lvl="1" fontAlgn="base"/>
            <a:r>
              <a:rPr lang="en-US" sz="2400" dirty="0"/>
              <a:t>These are </a:t>
            </a:r>
            <a:r>
              <a:rPr lang="en-US" sz="2400" i="0" dirty="0">
                <a:effectLst/>
              </a:rPr>
              <a:t>the segment of employees who are most likely to switch jobs are those with experience between 2-4 years.</a:t>
            </a:r>
          </a:p>
          <a:p>
            <a:pPr lvl="1" fontAlgn="base"/>
            <a:endParaRPr lang="en-US" sz="2400" i="0" dirty="0">
              <a:effectLst/>
            </a:endParaRPr>
          </a:p>
          <a:p>
            <a:pPr algn="l" fontAlgn="base"/>
            <a:r>
              <a:rPr lang="en-US" sz="2400" dirty="0"/>
              <a:t>     </a:t>
            </a:r>
            <a:r>
              <a:rPr lang="en-US" sz="2400" b="1" u="sng" dirty="0"/>
              <a:t>Ways to reduce this attrition:-</a:t>
            </a:r>
          </a:p>
          <a:p>
            <a:pPr marL="800100" lvl="1" indent="-342900" fontAlgn="base">
              <a:buFont typeface="Wingdings" panose="05000000000000000000" pitchFamily="2" charset="2"/>
              <a:buChar char="Ø"/>
            </a:pPr>
            <a:r>
              <a:rPr lang="en-IN" sz="2400" i="0" dirty="0">
                <a:effectLst/>
              </a:rPr>
              <a:t>Set realistic expectations</a:t>
            </a:r>
          </a:p>
          <a:p>
            <a:pPr marL="800100" lvl="1" indent="-342900" fontAlgn="base">
              <a:buFont typeface="Wingdings" panose="05000000000000000000" pitchFamily="2" charset="2"/>
              <a:buChar char="Ø"/>
            </a:pPr>
            <a:r>
              <a:rPr lang="en-US" sz="2400" i="0" dirty="0">
                <a:effectLst/>
              </a:rPr>
              <a:t> Offer support and show appreciation</a:t>
            </a:r>
          </a:p>
          <a:p>
            <a:pPr marL="800100" lvl="1" indent="-342900" fontAlgn="base">
              <a:buFont typeface="Wingdings" panose="05000000000000000000" pitchFamily="2" charset="2"/>
              <a:buChar char="Ø"/>
            </a:pPr>
            <a:r>
              <a:rPr lang="en-US" sz="2400" i="0" dirty="0">
                <a:effectLst/>
              </a:rPr>
              <a:t> Compensate fairly and recognize high performers</a:t>
            </a:r>
          </a:p>
          <a:p>
            <a:pPr marL="800100" lvl="1" indent="-342900" fontAlgn="base">
              <a:buFont typeface="Wingdings" panose="05000000000000000000" pitchFamily="2" charset="2"/>
              <a:buChar char="Ø"/>
            </a:pPr>
            <a:r>
              <a:rPr lang="en-US" sz="2400" i="0" dirty="0">
                <a:effectLst/>
              </a:rPr>
              <a:t>Allow for a more flexible work schedule.</a:t>
            </a:r>
          </a:p>
          <a:p>
            <a:pPr algn="l" fontAlgn="base"/>
            <a:endParaRPr lang="en-US" sz="2400" i="0" dirty="0">
              <a:effectLst/>
            </a:endParaRPr>
          </a:p>
          <a:p>
            <a:pPr marL="342900" indent="-342900" algn="l" fontAlgn="base">
              <a:buFont typeface="Wingdings" panose="05000000000000000000" pitchFamily="2" charset="2"/>
              <a:buChar char="q"/>
            </a:pPr>
            <a:r>
              <a:rPr lang="en-US" sz="2400" b="1" i="0" dirty="0">
                <a:effectLst/>
              </a:rPr>
              <a:t> In education field  Major attrition are shown in Life sciences , Marketing and Human resource.</a:t>
            </a:r>
          </a:p>
          <a:p>
            <a:pPr marL="800100" lvl="1" indent="-342900" fontAlgn="base">
              <a:buFont typeface="Wingdings" panose="05000000000000000000" pitchFamily="2" charset="2"/>
              <a:buChar char="q"/>
            </a:pPr>
            <a:endParaRPr lang="en-US" sz="2400" b="1" i="0" dirty="0">
              <a:effectLst/>
            </a:endParaRPr>
          </a:p>
          <a:p>
            <a:pPr lvl="1" fontAlgn="base"/>
            <a:r>
              <a:rPr lang="en-US" sz="2400" i="0" dirty="0">
                <a:effectLst/>
              </a:rPr>
              <a:t> </a:t>
            </a:r>
            <a:r>
              <a:rPr lang="en-US" sz="2400" b="1" i="0" u="sng" dirty="0">
                <a:effectLst/>
              </a:rPr>
              <a:t>Ways to reduce attrition:-</a:t>
            </a:r>
          </a:p>
          <a:p>
            <a:pPr marL="800100" lvl="1" indent="-342900" fontAlgn="base">
              <a:buFont typeface="Wingdings" panose="05000000000000000000" pitchFamily="2" charset="2"/>
              <a:buChar char="Ø"/>
            </a:pPr>
            <a:r>
              <a:rPr lang="en-US" sz="2400" i="0" dirty="0">
                <a:effectLst/>
              </a:rPr>
              <a:t>Making sure that the right people are in the right roles at the right team.</a:t>
            </a:r>
          </a:p>
          <a:p>
            <a:pPr algn="l" fontAlgn="base"/>
            <a:endParaRPr lang="en-US" sz="2400" i="0" dirty="0">
              <a:effectLst/>
            </a:endParaRPr>
          </a:p>
          <a:p>
            <a:pPr marL="285750" indent="-285750" algn="l">
              <a:buFont typeface="Arial" panose="020B0604020202020204" pitchFamily="34" charset="0"/>
              <a:buChar char="•"/>
            </a:pPr>
            <a:endParaRPr lang="en-US" sz="2400" b="1" dirty="0"/>
          </a:p>
        </p:txBody>
      </p:sp>
      <p:sp>
        <p:nvSpPr>
          <p:cNvPr id="35" name="TextBox 34">
            <a:extLst>
              <a:ext uri="{FF2B5EF4-FFF2-40B4-BE49-F238E27FC236}">
                <a16:creationId xmlns:a16="http://schemas.microsoft.com/office/drawing/2014/main" id="{118C2E7C-8FC3-16AC-4D78-9BAD2BEE409F}"/>
              </a:ext>
            </a:extLst>
          </p:cNvPr>
          <p:cNvSpPr txBox="1"/>
          <p:nvPr/>
        </p:nvSpPr>
        <p:spPr>
          <a:xfrm>
            <a:off x="9982200" y="2055371"/>
            <a:ext cx="6400800" cy="5115246"/>
          </a:xfrm>
          <a:prstGeom prst="rect">
            <a:avLst/>
          </a:prstGeom>
          <a:noFill/>
        </p:spPr>
        <p:txBody>
          <a:bodyPr wrap="square" rtlCol="0">
            <a:spAutoFit/>
          </a:bodyPr>
          <a:lstStyle/>
          <a:p>
            <a:pPr marL="285750" indent="-285750" algn="l" fontAlgn="base">
              <a:buFont typeface="Wingdings" panose="05000000000000000000" pitchFamily="2" charset="2"/>
              <a:buChar char="q"/>
            </a:pPr>
            <a:r>
              <a:rPr lang="en-US" sz="2400" b="1" dirty="0"/>
              <a:t> Attrition among Male are more as compared to Females.</a:t>
            </a:r>
          </a:p>
          <a:p>
            <a:pPr algn="l" fontAlgn="base"/>
            <a:endParaRPr lang="en-US" sz="2400" b="1" dirty="0"/>
          </a:p>
          <a:p>
            <a:pPr lvl="1" fontAlgn="base"/>
            <a:r>
              <a:rPr lang="en-US" sz="2400" i="0" dirty="0">
                <a:effectLst/>
              </a:rPr>
              <a:t>Lack of gender equality in the workplace has become a sore spot for organization as it can harm the company by increasing employee attrition.</a:t>
            </a:r>
            <a:br>
              <a:rPr lang="en-US" sz="2400" dirty="0"/>
            </a:br>
            <a:endParaRPr lang="en-US" sz="2400" dirty="0"/>
          </a:p>
          <a:p>
            <a:pPr algn="l" fontAlgn="base"/>
            <a:r>
              <a:rPr lang="en-US" sz="2400" i="0" dirty="0">
                <a:effectLst/>
              </a:rPr>
              <a:t>    </a:t>
            </a:r>
            <a:r>
              <a:rPr lang="en-US" sz="2400" b="1" i="0" u="sng" dirty="0">
                <a:effectLst/>
              </a:rPr>
              <a:t>Ways to reduce attrition:-</a:t>
            </a:r>
          </a:p>
          <a:p>
            <a:pPr marL="800100" lvl="1" indent="-342900" fontAlgn="base">
              <a:lnSpc>
                <a:spcPct val="120000"/>
              </a:lnSpc>
              <a:buFont typeface="Wingdings" panose="05000000000000000000" pitchFamily="2" charset="2"/>
              <a:buChar char="Ø"/>
            </a:pPr>
            <a:r>
              <a:rPr lang="en-US" sz="2400" i="0" dirty="0">
                <a:effectLst/>
              </a:rPr>
              <a:t>Bridging the gender pay gap.</a:t>
            </a:r>
          </a:p>
          <a:p>
            <a:pPr marL="800100" lvl="1" indent="-342900" fontAlgn="base">
              <a:lnSpc>
                <a:spcPct val="120000"/>
              </a:lnSpc>
              <a:buFont typeface="Wingdings" panose="05000000000000000000" pitchFamily="2" charset="2"/>
              <a:buChar char="Ø"/>
            </a:pPr>
            <a:r>
              <a:rPr lang="en-US" sz="2400" i="0" dirty="0">
                <a:effectLst/>
              </a:rPr>
              <a:t>Increase child care and paid time off.</a:t>
            </a:r>
          </a:p>
          <a:p>
            <a:pPr marL="800100" lvl="1" indent="-342900" fontAlgn="base">
              <a:lnSpc>
                <a:spcPct val="120000"/>
              </a:lnSpc>
              <a:buFont typeface="Wingdings" panose="05000000000000000000" pitchFamily="2" charset="2"/>
              <a:buChar char="Ø"/>
            </a:pPr>
            <a:r>
              <a:rPr lang="en-US" sz="2400" i="0" dirty="0">
                <a:effectLst/>
              </a:rPr>
              <a:t>Offer bias training for hiring management.</a:t>
            </a:r>
          </a:p>
          <a:p>
            <a:endParaRPr lang="en-IN"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889891"/>
            <a:ext cx="19403020" cy="1779782"/>
            <a:chOff x="0" y="0"/>
            <a:chExt cx="5110260" cy="468749"/>
          </a:xfrm>
        </p:grpSpPr>
        <p:sp>
          <p:nvSpPr>
            <p:cNvPr id="3" name="Freeform 3"/>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4" name="TextBox 4"/>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557510" y="9397109"/>
            <a:ext cx="19403020" cy="1779782"/>
            <a:chOff x="0" y="0"/>
            <a:chExt cx="5110260" cy="468749"/>
          </a:xfrm>
        </p:grpSpPr>
        <p:sp>
          <p:nvSpPr>
            <p:cNvPr id="6" name="Freeform 6"/>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7" name="TextBox 7"/>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9987553" y="1741608"/>
            <a:ext cx="6684726" cy="668472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7763173" y="2234242"/>
            <a:ext cx="3729774" cy="372977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4198835" y="4790890"/>
            <a:ext cx="3373245" cy="3373245"/>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7" name="Freeform 17"/>
          <p:cNvSpPr/>
          <p:nvPr/>
        </p:nvSpPr>
        <p:spPr>
          <a:xfrm>
            <a:off x="9314807" y="1741608"/>
            <a:ext cx="8030218" cy="6803785"/>
          </a:xfrm>
          <a:custGeom>
            <a:avLst/>
            <a:gdLst/>
            <a:ahLst/>
            <a:cxnLst/>
            <a:rect l="l" t="t" r="r" b="b"/>
            <a:pathLst>
              <a:path w="8030218" h="6803785">
                <a:moveTo>
                  <a:pt x="0" y="0"/>
                </a:moveTo>
                <a:lnTo>
                  <a:pt x="8030218" y="0"/>
                </a:lnTo>
                <a:lnTo>
                  <a:pt x="8030218" y="6803784"/>
                </a:lnTo>
                <a:lnTo>
                  <a:pt x="0" y="6803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TextBox 18"/>
          <p:cNvSpPr txBox="1"/>
          <p:nvPr/>
        </p:nvSpPr>
        <p:spPr>
          <a:xfrm>
            <a:off x="1209143" y="4734768"/>
            <a:ext cx="9524165" cy="2123658"/>
          </a:xfrm>
          <a:prstGeom prst="rect">
            <a:avLst/>
          </a:prstGeom>
        </p:spPr>
        <p:txBody>
          <a:bodyPr lIns="0" tIns="0" rIns="0" bIns="0" rtlCol="0" anchor="t">
            <a:spAutoFit/>
          </a:bodyPr>
          <a:lstStyle/>
          <a:p>
            <a:pPr algn="l">
              <a:spcBef>
                <a:spcPct val="0"/>
              </a:spcBef>
            </a:pPr>
            <a:r>
              <a:rPr lang="en-US" sz="13800" dirty="0">
                <a:solidFill>
                  <a:srgbClr val="8F6234"/>
                </a:solidFill>
                <a:latin typeface="League Gothic"/>
              </a:rPr>
              <a:t>THANKYOU</a:t>
            </a:r>
          </a:p>
        </p:txBody>
      </p:sp>
      <p:sp>
        <p:nvSpPr>
          <p:cNvPr id="32" name="Freeform 32"/>
          <p:cNvSpPr/>
          <p:nvPr/>
        </p:nvSpPr>
        <p:spPr>
          <a:xfrm rot="-8491720">
            <a:off x="6963099" y="5409702"/>
            <a:ext cx="2254244" cy="971374"/>
          </a:xfrm>
          <a:custGeom>
            <a:avLst/>
            <a:gdLst/>
            <a:ahLst/>
            <a:cxnLst/>
            <a:rect l="l" t="t" r="r" b="b"/>
            <a:pathLst>
              <a:path w="2254244" h="971374">
                <a:moveTo>
                  <a:pt x="0" y="0"/>
                </a:moveTo>
                <a:lnTo>
                  <a:pt x="2254245" y="0"/>
                </a:lnTo>
                <a:lnTo>
                  <a:pt x="2254245" y="971375"/>
                </a:lnTo>
                <a:lnTo>
                  <a:pt x="0" y="97137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3" name="Freeform 33"/>
          <p:cNvSpPr/>
          <p:nvPr/>
        </p:nvSpPr>
        <p:spPr>
          <a:xfrm rot="3134415">
            <a:off x="16132471" y="1910334"/>
            <a:ext cx="1503369" cy="647815"/>
          </a:xfrm>
          <a:custGeom>
            <a:avLst/>
            <a:gdLst/>
            <a:ahLst/>
            <a:cxnLst/>
            <a:rect l="l" t="t" r="r" b="b"/>
            <a:pathLst>
              <a:path w="1503369" h="647815">
                <a:moveTo>
                  <a:pt x="0" y="0"/>
                </a:moveTo>
                <a:lnTo>
                  <a:pt x="1503369" y="0"/>
                </a:lnTo>
                <a:lnTo>
                  <a:pt x="1503369" y="647815"/>
                </a:lnTo>
                <a:lnTo>
                  <a:pt x="0" y="6478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4" name="Freeform 34"/>
          <p:cNvSpPr/>
          <p:nvPr/>
        </p:nvSpPr>
        <p:spPr>
          <a:xfrm>
            <a:off x="7686876" y="1854993"/>
            <a:ext cx="1941184" cy="2073109"/>
          </a:xfrm>
          <a:custGeom>
            <a:avLst/>
            <a:gdLst/>
            <a:ahLst/>
            <a:cxnLst/>
            <a:rect l="l" t="t" r="r" b="b"/>
            <a:pathLst>
              <a:path w="1941184" h="2073109">
                <a:moveTo>
                  <a:pt x="0" y="0"/>
                </a:moveTo>
                <a:lnTo>
                  <a:pt x="1941184" y="0"/>
                </a:lnTo>
                <a:lnTo>
                  <a:pt x="1941184" y="2073109"/>
                </a:lnTo>
                <a:lnTo>
                  <a:pt x="0" y="20731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35" name="Freeform 35"/>
          <p:cNvSpPr/>
          <p:nvPr/>
        </p:nvSpPr>
        <p:spPr>
          <a:xfrm flipH="1">
            <a:off x="11388732" y="5620686"/>
            <a:ext cx="1941184" cy="2073109"/>
          </a:xfrm>
          <a:custGeom>
            <a:avLst/>
            <a:gdLst/>
            <a:ahLst/>
            <a:cxnLst/>
            <a:rect l="l" t="t" r="r" b="b"/>
            <a:pathLst>
              <a:path w="1941184" h="2073109">
                <a:moveTo>
                  <a:pt x="1941184" y="0"/>
                </a:moveTo>
                <a:lnTo>
                  <a:pt x="0" y="0"/>
                </a:lnTo>
                <a:lnTo>
                  <a:pt x="0" y="2073110"/>
                </a:lnTo>
                <a:lnTo>
                  <a:pt x="1941184" y="2073110"/>
                </a:lnTo>
                <a:lnTo>
                  <a:pt x="1941184"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9053545"/>
            <a:ext cx="1940302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grpSp>
        <p:nvGrpSpPr>
          <p:cNvPr id="12" name="Group 12"/>
          <p:cNvGrpSpPr/>
          <p:nvPr/>
        </p:nvGrpSpPr>
        <p:grpSpPr>
          <a:xfrm>
            <a:off x="1215025" y="1854364"/>
            <a:ext cx="5194714" cy="5194714"/>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4615892" y="5090855"/>
            <a:ext cx="3010647" cy="3010647"/>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215025" y="883249"/>
            <a:ext cx="2316520" cy="2316520"/>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20" name="TextBox 2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9706354" y="883249"/>
            <a:ext cx="8013304" cy="1904367"/>
          </a:xfrm>
          <a:prstGeom prst="rect">
            <a:avLst/>
          </a:prstGeom>
        </p:spPr>
        <p:txBody>
          <a:bodyPr lIns="0" tIns="0" rIns="0" bIns="0" rtlCol="0" anchor="t">
            <a:spAutoFit/>
          </a:bodyPr>
          <a:lstStyle/>
          <a:p>
            <a:pPr algn="l">
              <a:lnSpc>
                <a:spcPts val="18165"/>
              </a:lnSpc>
              <a:spcBef>
                <a:spcPct val="0"/>
              </a:spcBef>
            </a:pPr>
            <a:r>
              <a:rPr lang="en-IN" sz="4000" b="1" dirty="0">
                <a:solidFill>
                  <a:schemeClr val="accent6">
                    <a:lumMod val="50000"/>
                  </a:schemeClr>
                </a:solidFill>
              </a:rPr>
              <a:t>E</a:t>
            </a:r>
            <a:r>
              <a:rPr lang="en-IN" sz="4000" b="1" i="0" dirty="0">
                <a:solidFill>
                  <a:schemeClr val="accent6">
                    <a:lumMod val="50000"/>
                  </a:schemeClr>
                </a:solidFill>
                <a:effectLst/>
                <a:latin typeface="+mn-lt"/>
              </a:rPr>
              <a:t>mployee Attrition?</a:t>
            </a:r>
            <a:endParaRPr lang="en-US" sz="4000" dirty="0">
              <a:solidFill>
                <a:srgbClr val="1E302C"/>
              </a:solidFill>
              <a:latin typeface="Amsterdam Four"/>
            </a:endParaRPr>
          </a:p>
        </p:txBody>
      </p:sp>
      <p:sp>
        <p:nvSpPr>
          <p:cNvPr id="25" name="TextBox 25"/>
          <p:cNvSpPr txBox="1"/>
          <p:nvPr/>
        </p:nvSpPr>
        <p:spPr>
          <a:xfrm>
            <a:off x="9318685" y="3823903"/>
            <a:ext cx="7761664" cy="3939540"/>
          </a:xfrm>
          <a:prstGeom prst="rect">
            <a:avLst/>
          </a:prstGeom>
        </p:spPr>
        <p:txBody>
          <a:bodyPr lIns="0" tIns="0" rIns="0" bIns="0" rtlCol="0" anchor="t">
            <a:spAutoFit/>
          </a:bodyPr>
          <a:lstStyle/>
          <a:p>
            <a:pPr marL="571500" indent="-571500" algn="l">
              <a:buFont typeface="Courier New" panose="02070309020205020404" pitchFamily="49" charset="0"/>
              <a:buChar char="o"/>
            </a:pPr>
            <a:r>
              <a:rPr lang="en-US" sz="3200" b="1" i="0" dirty="0">
                <a:effectLst/>
              </a:rPr>
              <a:t>Employee attrition is the gradual reduction in employee numbers. </a:t>
            </a:r>
          </a:p>
          <a:p>
            <a:pPr marL="571500" indent="-571500" algn="l">
              <a:buFont typeface="Courier New" panose="02070309020205020404" pitchFamily="49" charset="0"/>
              <a:buChar char="o"/>
            </a:pPr>
            <a:r>
              <a:rPr lang="en-US" sz="3200" b="1" i="0" dirty="0">
                <a:effectLst/>
              </a:rPr>
              <a:t>Employee attrition happens when the size of your workforce diminishes over time. </a:t>
            </a:r>
          </a:p>
          <a:p>
            <a:pPr marL="571500" indent="-571500" algn="l">
              <a:buFont typeface="Courier New" panose="02070309020205020404" pitchFamily="49" charset="0"/>
              <a:buChar char="o"/>
            </a:pPr>
            <a:r>
              <a:rPr lang="en-US" sz="3200" b="1" i="0" dirty="0">
                <a:effectLst/>
              </a:rPr>
              <a:t>This means that employees are leaving faster than they are hired.</a:t>
            </a:r>
          </a:p>
          <a:p>
            <a:pPr marL="571500" indent="-571500" algn="l">
              <a:buFont typeface="Courier New" panose="02070309020205020404" pitchFamily="49" charset="0"/>
              <a:buChar char="o"/>
            </a:pPr>
            <a:r>
              <a:rPr lang="en-US" sz="3200" b="1" dirty="0"/>
              <a:t>Attrition is also called as total turnover or wastage rate</a:t>
            </a:r>
          </a:p>
        </p:txBody>
      </p:sp>
      <p:sp>
        <p:nvSpPr>
          <p:cNvPr id="26" name="AutoShape 26"/>
          <p:cNvSpPr/>
          <p:nvPr/>
        </p:nvSpPr>
        <p:spPr>
          <a:xfrm>
            <a:off x="10654572" y="3249390"/>
            <a:ext cx="6116868" cy="0"/>
          </a:xfrm>
          <a:prstGeom prst="line">
            <a:avLst/>
          </a:prstGeom>
          <a:ln w="47625" cap="rnd">
            <a:solidFill>
              <a:srgbClr val="8DAFA8"/>
            </a:solidFill>
            <a:prstDash val="lgDash"/>
            <a:headEnd type="none" w="sm" len="sm"/>
            <a:tailEnd type="oval" w="lg" len="lg"/>
          </a:ln>
        </p:spPr>
        <p:txBody>
          <a:bodyPr/>
          <a:lstStyle/>
          <a:p>
            <a:endParaRPr lang="en-IN" dirty="0"/>
          </a:p>
        </p:txBody>
      </p:sp>
      <p:sp>
        <p:nvSpPr>
          <p:cNvPr id="27" name="Freeform 27"/>
          <p:cNvSpPr/>
          <p:nvPr/>
        </p:nvSpPr>
        <p:spPr>
          <a:xfrm rot="-6773629">
            <a:off x="707018" y="6999908"/>
            <a:ext cx="1637417" cy="705578"/>
          </a:xfrm>
          <a:custGeom>
            <a:avLst/>
            <a:gdLst/>
            <a:ahLst/>
            <a:cxnLst/>
            <a:rect l="l" t="t" r="r" b="b"/>
            <a:pathLst>
              <a:path w="1637417" h="705578">
                <a:moveTo>
                  <a:pt x="0" y="0"/>
                </a:moveTo>
                <a:lnTo>
                  <a:pt x="1637417" y="0"/>
                </a:lnTo>
                <a:lnTo>
                  <a:pt x="1637417" y="705577"/>
                </a:lnTo>
                <a:lnTo>
                  <a:pt x="0" y="7055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8" name="Freeform 28"/>
          <p:cNvSpPr/>
          <p:nvPr/>
        </p:nvSpPr>
        <p:spPr>
          <a:xfrm flipH="1">
            <a:off x="7976453" y="794614"/>
            <a:ext cx="1167547" cy="1246895"/>
          </a:xfrm>
          <a:custGeom>
            <a:avLst/>
            <a:gdLst/>
            <a:ahLst/>
            <a:cxnLst/>
            <a:rect l="l" t="t" r="r" b="b"/>
            <a:pathLst>
              <a:path w="1167547" h="1246895">
                <a:moveTo>
                  <a:pt x="1167547" y="0"/>
                </a:moveTo>
                <a:lnTo>
                  <a:pt x="0" y="0"/>
                </a:lnTo>
                <a:lnTo>
                  <a:pt x="0" y="1246895"/>
                </a:lnTo>
                <a:lnTo>
                  <a:pt x="1167547" y="1246895"/>
                </a:lnTo>
                <a:lnTo>
                  <a:pt x="1167547"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1" name="Picture 30">
            <a:extLst>
              <a:ext uri="{FF2B5EF4-FFF2-40B4-BE49-F238E27FC236}">
                <a16:creationId xmlns:a16="http://schemas.microsoft.com/office/drawing/2014/main" id="{F957C379-397F-4C1F-885D-B34B929024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73938" y="2184662"/>
            <a:ext cx="5194714" cy="520512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110" name="Group 15">
            <a:extLst>
              <a:ext uri="{FF2B5EF4-FFF2-40B4-BE49-F238E27FC236}">
                <a16:creationId xmlns:a16="http://schemas.microsoft.com/office/drawing/2014/main" id="{F2E49206-B964-EF07-81D3-ED63CE9DE598}"/>
              </a:ext>
            </a:extLst>
          </p:cNvPr>
          <p:cNvGrpSpPr/>
          <p:nvPr/>
        </p:nvGrpSpPr>
        <p:grpSpPr>
          <a:xfrm>
            <a:off x="11125492" y="1086715"/>
            <a:ext cx="4275928" cy="4275928"/>
            <a:chOff x="0" y="0"/>
            <a:chExt cx="812800" cy="812800"/>
          </a:xfrm>
        </p:grpSpPr>
        <p:sp>
          <p:nvSpPr>
            <p:cNvPr id="111" name="Freeform 16">
              <a:extLst>
                <a:ext uri="{FF2B5EF4-FFF2-40B4-BE49-F238E27FC236}">
                  <a16:creationId xmlns:a16="http://schemas.microsoft.com/office/drawing/2014/main" id="{002A6529-3EBF-A8F0-BEF1-23314BF4E87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12" name="TextBox 17">
              <a:extLst>
                <a:ext uri="{FF2B5EF4-FFF2-40B4-BE49-F238E27FC236}">
                  <a16:creationId xmlns:a16="http://schemas.microsoft.com/office/drawing/2014/main" id="{073AFB23-1753-EE5C-8266-8C147885E244}"/>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3" name="Group 12">
            <a:extLst>
              <a:ext uri="{FF2B5EF4-FFF2-40B4-BE49-F238E27FC236}">
                <a16:creationId xmlns:a16="http://schemas.microsoft.com/office/drawing/2014/main" id="{A8F31707-C543-BF3E-42B5-8833B5970B68}"/>
              </a:ext>
            </a:extLst>
          </p:cNvPr>
          <p:cNvGrpSpPr/>
          <p:nvPr/>
        </p:nvGrpSpPr>
        <p:grpSpPr>
          <a:xfrm>
            <a:off x="13112659" y="3385295"/>
            <a:ext cx="4484627" cy="4484627"/>
            <a:chOff x="0" y="0"/>
            <a:chExt cx="812800" cy="812800"/>
          </a:xfrm>
        </p:grpSpPr>
        <p:sp>
          <p:nvSpPr>
            <p:cNvPr id="114" name="Freeform 13">
              <a:extLst>
                <a:ext uri="{FF2B5EF4-FFF2-40B4-BE49-F238E27FC236}">
                  <a16:creationId xmlns:a16="http://schemas.microsoft.com/office/drawing/2014/main" id="{B1123F81-8DB0-F96B-E89E-B85F60E9FC2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15" name="TextBox 14">
              <a:extLst>
                <a:ext uri="{FF2B5EF4-FFF2-40B4-BE49-F238E27FC236}">
                  <a16:creationId xmlns:a16="http://schemas.microsoft.com/office/drawing/2014/main" id="{FE1AA661-A285-46DF-1693-E5B4DB0C2B65}"/>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09" name="Freeform 18">
            <a:extLst>
              <a:ext uri="{FF2B5EF4-FFF2-40B4-BE49-F238E27FC236}">
                <a16:creationId xmlns:a16="http://schemas.microsoft.com/office/drawing/2014/main" id="{F48F28FD-FF98-DA81-4510-A389E96674F3}"/>
              </a:ext>
            </a:extLst>
          </p:cNvPr>
          <p:cNvSpPr/>
          <p:nvPr/>
        </p:nvSpPr>
        <p:spPr>
          <a:xfrm>
            <a:off x="10577526" y="1354670"/>
            <a:ext cx="5320359" cy="7034129"/>
          </a:xfrm>
          <a:custGeom>
            <a:avLst/>
            <a:gdLst/>
            <a:ahLst/>
            <a:cxnLst/>
            <a:rect l="l" t="t" r="r" b="b"/>
            <a:pathLst>
              <a:path w="5320359" h="7034129">
                <a:moveTo>
                  <a:pt x="0" y="0"/>
                </a:moveTo>
                <a:lnTo>
                  <a:pt x="5320359" y="0"/>
                </a:lnTo>
                <a:lnTo>
                  <a:pt x="5320359" y="7034129"/>
                </a:lnTo>
                <a:lnTo>
                  <a:pt x="0" y="70341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79" name="Group 41">
            <a:extLst>
              <a:ext uri="{FF2B5EF4-FFF2-40B4-BE49-F238E27FC236}">
                <a16:creationId xmlns:a16="http://schemas.microsoft.com/office/drawing/2014/main" id="{0DA3B818-AD86-1901-C3FC-1D0FE05D5572}"/>
              </a:ext>
            </a:extLst>
          </p:cNvPr>
          <p:cNvGrpSpPr/>
          <p:nvPr/>
        </p:nvGrpSpPr>
        <p:grpSpPr>
          <a:xfrm>
            <a:off x="4119539" y="1997347"/>
            <a:ext cx="2923290" cy="1446039"/>
            <a:chOff x="0" y="-47625"/>
            <a:chExt cx="778780" cy="571310"/>
          </a:xfrm>
        </p:grpSpPr>
        <p:sp>
          <p:nvSpPr>
            <p:cNvPr id="80" name="Freeform 42">
              <a:extLst>
                <a:ext uri="{FF2B5EF4-FFF2-40B4-BE49-F238E27FC236}">
                  <a16:creationId xmlns:a16="http://schemas.microsoft.com/office/drawing/2014/main" id="{40CD4308-162F-4C5C-B5D8-17FC59C1522A}"/>
                </a:ext>
              </a:extLst>
            </p:cNvPr>
            <p:cNvSpPr/>
            <p:nvPr/>
          </p:nvSpPr>
          <p:spPr>
            <a:xfrm>
              <a:off x="26793" y="5445"/>
              <a:ext cx="751987" cy="518240"/>
            </a:xfrm>
            <a:custGeom>
              <a:avLst/>
              <a:gdLst/>
              <a:ahLst/>
              <a:cxnLst/>
              <a:rect l="l" t="t" r="r" b="b"/>
              <a:pathLst>
                <a:path w="751987" h="518240">
                  <a:moveTo>
                    <a:pt x="54854" y="0"/>
                  </a:moveTo>
                  <a:lnTo>
                    <a:pt x="697133" y="0"/>
                  </a:lnTo>
                  <a:cubicBezTo>
                    <a:pt x="711681" y="0"/>
                    <a:pt x="725634" y="5779"/>
                    <a:pt x="735921" y="16066"/>
                  </a:cubicBezTo>
                  <a:cubicBezTo>
                    <a:pt x="746208" y="26354"/>
                    <a:pt x="751987" y="40306"/>
                    <a:pt x="751987" y="54854"/>
                  </a:cubicBezTo>
                  <a:lnTo>
                    <a:pt x="751987" y="463385"/>
                  </a:lnTo>
                  <a:cubicBezTo>
                    <a:pt x="751987" y="477934"/>
                    <a:pt x="746208" y="491886"/>
                    <a:pt x="735921" y="502173"/>
                  </a:cubicBezTo>
                  <a:cubicBezTo>
                    <a:pt x="725634" y="512460"/>
                    <a:pt x="711681" y="518240"/>
                    <a:pt x="697133" y="518240"/>
                  </a:cubicBezTo>
                  <a:lnTo>
                    <a:pt x="54854" y="518240"/>
                  </a:lnTo>
                  <a:cubicBezTo>
                    <a:pt x="40306" y="518240"/>
                    <a:pt x="26354" y="512460"/>
                    <a:pt x="16066" y="502173"/>
                  </a:cubicBezTo>
                  <a:cubicBezTo>
                    <a:pt x="5779" y="491886"/>
                    <a:pt x="0" y="477934"/>
                    <a:pt x="0" y="463385"/>
                  </a:cubicBezTo>
                  <a:lnTo>
                    <a:pt x="0" y="54854"/>
                  </a:lnTo>
                  <a:cubicBezTo>
                    <a:pt x="0" y="40306"/>
                    <a:pt x="5779" y="26354"/>
                    <a:pt x="16066" y="16066"/>
                  </a:cubicBezTo>
                  <a:cubicBezTo>
                    <a:pt x="26354" y="5779"/>
                    <a:pt x="40306" y="0"/>
                    <a:pt x="54854" y="0"/>
                  </a:cubicBezTo>
                  <a:close/>
                </a:path>
              </a:pathLst>
            </a:custGeom>
            <a:solidFill>
              <a:srgbClr val="8F6234"/>
            </a:solidFill>
          </p:spPr>
        </p:sp>
        <p:sp>
          <p:nvSpPr>
            <p:cNvPr id="81" name="TextBox 43">
              <a:extLst>
                <a:ext uri="{FF2B5EF4-FFF2-40B4-BE49-F238E27FC236}">
                  <a16:creationId xmlns:a16="http://schemas.microsoft.com/office/drawing/2014/main" id="{5CA4475C-72C4-9CF9-0481-861998E8D102}"/>
                </a:ext>
              </a:extLst>
            </p:cNvPr>
            <p:cNvSpPr txBox="1"/>
            <p:nvPr/>
          </p:nvSpPr>
          <p:spPr>
            <a:xfrm>
              <a:off x="0" y="-47625"/>
              <a:ext cx="751987" cy="565865"/>
            </a:xfrm>
            <a:prstGeom prst="rect">
              <a:avLst/>
            </a:prstGeom>
          </p:spPr>
          <p:txBody>
            <a:bodyPr lIns="50800" tIns="50800" rIns="50800" bIns="50800" rtlCol="0" anchor="ctr"/>
            <a:lstStyle/>
            <a:p>
              <a:pPr algn="ctr">
                <a:lnSpc>
                  <a:spcPts val="2659"/>
                </a:lnSpc>
              </a:pPr>
              <a:endParaRPr/>
            </a:p>
          </p:txBody>
        </p:sp>
      </p:grpSp>
      <p:grpSp>
        <p:nvGrpSpPr>
          <p:cNvPr id="2" name="Group 2"/>
          <p:cNvGrpSpPr/>
          <p:nvPr/>
        </p:nvGrpSpPr>
        <p:grpSpPr>
          <a:xfrm>
            <a:off x="0" y="9053545"/>
            <a:ext cx="1828800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30" name="Freeform 30"/>
          <p:cNvSpPr/>
          <p:nvPr/>
        </p:nvSpPr>
        <p:spPr>
          <a:xfrm>
            <a:off x="6746722" y="1994610"/>
            <a:ext cx="476948" cy="476948"/>
          </a:xfrm>
          <a:custGeom>
            <a:avLst/>
            <a:gdLst/>
            <a:ahLst/>
            <a:cxnLst/>
            <a:rect l="l" t="t" r="r" b="b"/>
            <a:pathLst>
              <a:path w="476948" h="476948">
                <a:moveTo>
                  <a:pt x="0" y="0"/>
                </a:moveTo>
                <a:lnTo>
                  <a:pt x="476948" y="0"/>
                </a:lnTo>
                <a:lnTo>
                  <a:pt x="476948" y="476949"/>
                </a:lnTo>
                <a:lnTo>
                  <a:pt x="0" y="4769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grpSp>
        <p:nvGrpSpPr>
          <p:cNvPr id="24" name="Group 24"/>
          <p:cNvGrpSpPr/>
          <p:nvPr/>
        </p:nvGrpSpPr>
        <p:grpSpPr>
          <a:xfrm>
            <a:off x="1597448" y="1012851"/>
            <a:ext cx="8110607" cy="525247"/>
            <a:chOff x="0" y="0"/>
            <a:chExt cx="1705683" cy="110461"/>
          </a:xfrm>
        </p:grpSpPr>
        <p:sp>
          <p:nvSpPr>
            <p:cNvPr id="25" name="Freeform 25"/>
            <p:cNvSpPr/>
            <p:nvPr/>
          </p:nvSpPr>
          <p:spPr>
            <a:xfrm>
              <a:off x="0" y="0"/>
              <a:ext cx="1705683" cy="110461"/>
            </a:xfrm>
            <a:custGeom>
              <a:avLst/>
              <a:gdLst/>
              <a:ahLst/>
              <a:cxnLst/>
              <a:rect l="l" t="t" r="r" b="b"/>
              <a:pathLst>
                <a:path w="1705683" h="110461">
                  <a:moveTo>
                    <a:pt x="19091" y="0"/>
                  </a:moveTo>
                  <a:lnTo>
                    <a:pt x="1686592" y="0"/>
                  </a:lnTo>
                  <a:cubicBezTo>
                    <a:pt x="1691655" y="0"/>
                    <a:pt x="1696511" y="2011"/>
                    <a:pt x="1700092" y="5592"/>
                  </a:cubicBezTo>
                  <a:cubicBezTo>
                    <a:pt x="1703672" y="9172"/>
                    <a:pt x="1705683" y="14028"/>
                    <a:pt x="1705683" y="19091"/>
                  </a:cubicBezTo>
                  <a:lnTo>
                    <a:pt x="1705683" y="91370"/>
                  </a:lnTo>
                  <a:cubicBezTo>
                    <a:pt x="1705683" y="101914"/>
                    <a:pt x="1697136" y="110461"/>
                    <a:pt x="1686592" y="110461"/>
                  </a:cubicBezTo>
                  <a:lnTo>
                    <a:pt x="19091" y="110461"/>
                  </a:lnTo>
                  <a:cubicBezTo>
                    <a:pt x="8547" y="110461"/>
                    <a:pt x="0" y="101914"/>
                    <a:pt x="0" y="91370"/>
                  </a:cubicBezTo>
                  <a:lnTo>
                    <a:pt x="0" y="19091"/>
                  </a:lnTo>
                  <a:cubicBezTo>
                    <a:pt x="0" y="8547"/>
                    <a:pt x="8547" y="0"/>
                    <a:pt x="19091" y="0"/>
                  </a:cubicBezTo>
                  <a:close/>
                </a:path>
              </a:pathLst>
            </a:custGeom>
            <a:solidFill>
              <a:srgbClr val="1E302C"/>
            </a:solidFill>
          </p:spPr>
        </p:sp>
        <p:sp>
          <p:nvSpPr>
            <p:cNvPr id="26" name="TextBox 26"/>
            <p:cNvSpPr txBox="1"/>
            <p:nvPr/>
          </p:nvSpPr>
          <p:spPr>
            <a:xfrm>
              <a:off x="0" y="-47625"/>
              <a:ext cx="1705683" cy="158086"/>
            </a:xfrm>
            <a:prstGeom prst="rect">
              <a:avLst/>
            </a:prstGeom>
          </p:spPr>
          <p:txBody>
            <a:bodyPr lIns="50800" tIns="50800" rIns="50800" bIns="50800" rtlCol="0" anchor="ctr"/>
            <a:lstStyle/>
            <a:p>
              <a:pPr algn="ctr">
                <a:lnSpc>
                  <a:spcPts val="2659"/>
                </a:lnSpc>
              </a:pPr>
              <a:endParaRPr/>
            </a:p>
          </p:txBody>
        </p:sp>
      </p:grpSp>
      <p:sp>
        <p:nvSpPr>
          <p:cNvPr id="33" name="TextBox 33"/>
          <p:cNvSpPr txBox="1"/>
          <p:nvPr/>
        </p:nvSpPr>
        <p:spPr>
          <a:xfrm>
            <a:off x="2627879" y="1068252"/>
            <a:ext cx="6049746" cy="417871"/>
          </a:xfrm>
          <a:prstGeom prst="rect">
            <a:avLst/>
          </a:prstGeom>
        </p:spPr>
        <p:txBody>
          <a:bodyPr lIns="0" tIns="0" rIns="0" bIns="0" rtlCol="0" anchor="t">
            <a:spAutoFit/>
          </a:bodyPr>
          <a:lstStyle/>
          <a:p>
            <a:pPr algn="ctr">
              <a:lnSpc>
                <a:spcPts val="3499"/>
              </a:lnSpc>
              <a:spcBef>
                <a:spcPct val="0"/>
              </a:spcBef>
            </a:pPr>
            <a:r>
              <a:rPr lang="en-US" sz="2499" dirty="0">
                <a:solidFill>
                  <a:srgbClr val="FFF7EF"/>
                </a:solidFill>
                <a:latin typeface="ITC Franklin Gothic LT Semi-Bold"/>
              </a:rPr>
              <a:t>Type of Attrition</a:t>
            </a:r>
          </a:p>
        </p:txBody>
      </p:sp>
      <p:grpSp>
        <p:nvGrpSpPr>
          <p:cNvPr id="36" name="Group 36"/>
          <p:cNvGrpSpPr/>
          <p:nvPr/>
        </p:nvGrpSpPr>
        <p:grpSpPr>
          <a:xfrm>
            <a:off x="7421877" y="2083321"/>
            <a:ext cx="2822718" cy="1378910"/>
            <a:chOff x="0" y="0"/>
            <a:chExt cx="751987" cy="518240"/>
          </a:xfrm>
        </p:grpSpPr>
        <p:sp>
          <p:nvSpPr>
            <p:cNvPr id="37" name="Freeform 37"/>
            <p:cNvSpPr/>
            <p:nvPr/>
          </p:nvSpPr>
          <p:spPr>
            <a:xfrm>
              <a:off x="0" y="0"/>
              <a:ext cx="751987" cy="518240"/>
            </a:xfrm>
            <a:custGeom>
              <a:avLst/>
              <a:gdLst/>
              <a:ahLst/>
              <a:cxnLst/>
              <a:rect l="l" t="t" r="r" b="b"/>
              <a:pathLst>
                <a:path w="751987" h="518240">
                  <a:moveTo>
                    <a:pt x="54854" y="0"/>
                  </a:moveTo>
                  <a:lnTo>
                    <a:pt x="697133" y="0"/>
                  </a:lnTo>
                  <a:cubicBezTo>
                    <a:pt x="711681" y="0"/>
                    <a:pt x="725634" y="5779"/>
                    <a:pt x="735921" y="16066"/>
                  </a:cubicBezTo>
                  <a:cubicBezTo>
                    <a:pt x="746208" y="26354"/>
                    <a:pt x="751987" y="40306"/>
                    <a:pt x="751987" y="54854"/>
                  </a:cubicBezTo>
                  <a:lnTo>
                    <a:pt x="751987" y="463385"/>
                  </a:lnTo>
                  <a:cubicBezTo>
                    <a:pt x="751987" y="477934"/>
                    <a:pt x="746208" y="491886"/>
                    <a:pt x="735921" y="502173"/>
                  </a:cubicBezTo>
                  <a:cubicBezTo>
                    <a:pt x="725634" y="512460"/>
                    <a:pt x="711681" y="518240"/>
                    <a:pt x="697133" y="518240"/>
                  </a:cubicBezTo>
                  <a:lnTo>
                    <a:pt x="54854" y="518240"/>
                  </a:lnTo>
                  <a:cubicBezTo>
                    <a:pt x="40306" y="518240"/>
                    <a:pt x="26354" y="512460"/>
                    <a:pt x="16066" y="502173"/>
                  </a:cubicBezTo>
                  <a:cubicBezTo>
                    <a:pt x="5779" y="491886"/>
                    <a:pt x="0" y="477934"/>
                    <a:pt x="0" y="463385"/>
                  </a:cubicBezTo>
                  <a:lnTo>
                    <a:pt x="0" y="54854"/>
                  </a:lnTo>
                  <a:cubicBezTo>
                    <a:pt x="0" y="40306"/>
                    <a:pt x="5779" y="26354"/>
                    <a:pt x="16066" y="16066"/>
                  </a:cubicBezTo>
                  <a:cubicBezTo>
                    <a:pt x="26354" y="5779"/>
                    <a:pt x="40306" y="0"/>
                    <a:pt x="54854" y="0"/>
                  </a:cubicBezTo>
                  <a:close/>
                </a:path>
              </a:pathLst>
            </a:custGeom>
            <a:solidFill>
              <a:srgbClr val="8F6234"/>
            </a:solidFill>
          </p:spPr>
          <p:txBody>
            <a:bodyPr/>
            <a:lstStyle/>
            <a:p>
              <a:endParaRPr lang="en-IN" dirty="0"/>
            </a:p>
          </p:txBody>
        </p:sp>
        <p:sp>
          <p:nvSpPr>
            <p:cNvPr id="38" name="TextBox 38"/>
            <p:cNvSpPr txBox="1"/>
            <p:nvPr/>
          </p:nvSpPr>
          <p:spPr>
            <a:xfrm>
              <a:off x="0" y="-47625"/>
              <a:ext cx="751987" cy="565865"/>
            </a:xfrm>
            <a:prstGeom prst="rect">
              <a:avLst/>
            </a:prstGeom>
          </p:spPr>
          <p:txBody>
            <a:bodyPr lIns="50800" tIns="50800" rIns="50800" bIns="50800" rtlCol="0" anchor="ctr"/>
            <a:lstStyle/>
            <a:p>
              <a:pPr algn="ctr">
                <a:lnSpc>
                  <a:spcPts val="2659"/>
                </a:lnSpc>
              </a:pPr>
              <a:endParaRPr/>
            </a:p>
          </p:txBody>
        </p:sp>
      </p:grpSp>
      <p:sp>
        <p:nvSpPr>
          <p:cNvPr id="39" name="Freeform 39"/>
          <p:cNvSpPr/>
          <p:nvPr/>
        </p:nvSpPr>
        <p:spPr>
          <a:xfrm>
            <a:off x="9837426" y="1804149"/>
            <a:ext cx="476948" cy="476948"/>
          </a:xfrm>
          <a:custGeom>
            <a:avLst/>
            <a:gdLst/>
            <a:ahLst/>
            <a:cxnLst/>
            <a:rect l="l" t="t" r="r" b="b"/>
            <a:pathLst>
              <a:path w="476948" h="476948">
                <a:moveTo>
                  <a:pt x="0" y="0"/>
                </a:moveTo>
                <a:lnTo>
                  <a:pt x="476949" y="0"/>
                </a:lnTo>
                <a:lnTo>
                  <a:pt x="476949" y="476949"/>
                </a:lnTo>
                <a:lnTo>
                  <a:pt x="0" y="4769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0" name="TextBox 40"/>
          <p:cNvSpPr txBox="1"/>
          <p:nvPr/>
        </p:nvSpPr>
        <p:spPr>
          <a:xfrm>
            <a:off x="7697051" y="2397823"/>
            <a:ext cx="2272370" cy="503086"/>
          </a:xfrm>
          <a:prstGeom prst="rect">
            <a:avLst/>
          </a:prstGeom>
        </p:spPr>
        <p:txBody>
          <a:bodyPr lIns="0" tIns="0" rIns="0" bIns="0" rtlCol="0" anchor="t">
            <a:spAutoFit/>
          </a:bodyPr>
          <a:lstStyle/>
          <a:p>
            <a:pPr algn="ctr">
              <a:lnSpc>
                <a:spcPts val="4199"/>
              </a:lnSpc>
              <a:spcBef>
                <a:spcPct val="0"/>
              </a:spcBef>
            </a:pPr>
            <a:r>
              <a:rPr lang="en-US" sz="2999" dirty="0">
                <a:solidFill>
                  <a:srgbClr val="FFF7EF"/>
                </a:solidFill>
                <a:latin typeface="ITC Franklin Gothic LT"/>
              </a:rPr>
              <a:t>Retirement</a:t>
            </a:r>
          </a:p>
        </p:txBody>
      </p:sp>
      <p:grpSp>
        <p:nvGrpSpPr>
          <p:cNvPr id="41" name="Group 41"/>
          <p:cNvGrpSpPr/>
          <p:nvPr/>
        </p:nvGrpSpPr>
        <p:grpSpPr>
          <a:xfrm>
            <a:off x="939828" y="1963691"/>
            <a:ext cx="2923290" cy="1446039"/>
            <a:chOff x="0" y="-47625"/>
            <a:chExt cx="778780" cy="571310"/>
          </a:xfrm>
        </p:grpSpPr>
        <p:sp>
          <p:nvSpPr>
            <p:cNvPr id="42" name="Freeform 42"/>
            <p:cNvSpPr/>
            <p:nvPr/>
          </p:nvSpPr>
          <p:spPr>
            <a:xfrm>
              <a:off x="26793" y="5445"/>
              <a:ext cx="751987" cy="518240"/>
            </a:xfrm>
            <a:custGeom>
              <a:avLst/>
              <a:gdLst/>
              <a:ahLst/>
              <a:cxnLst/>
              <a:rect l="l" t="t" r="r" b="b"/>
              <a:pathLst>
                <a:path w="751987" h="518240">
                  <a:moveTo>
                    <a:pt x="54854" y="0"/>
                  </a:moveTo>
                  <a:lnTo>
                    <a:pt x="697133" y="0"/>
                  </a:lnTo>
                  <a:cubicBezTo>
                    <a:pt x="711681" y="0"/>
                    <a:pt x="725634" y="5779"/>
                    <a:pt x="735921" y="16066"/>
                  </a:cubicBezTo>
                  <a:cubicBezTo>
                    <a:pt x="746208" y="26354"/>
                    <a:pt x="751987" y="40306"/>
                    <a:pt x="751987" y="54854"/>
                  </a:cubicBezTo>
                  <a:lnTo>
                    <a:pt x="751987" y="463385"/>
                  </a:lnTo>
                  <a:cubicBezTo>
                    <a:pt x="751987" y="477934"/>
                    <a:pt x="746208" y="491886"/>
                    <a:pt x="735921" y="502173"/>
                  </a:cubicBezTo>
                  <a:cubicBezTo>
                    <a:pt x="725634" y="512460"/>
                    <a:pt x="711681" y="518240"/>
                    <a:pt x="697133" y="518240"/>
                  </a:cubicBezTo>
                  <a:lnTo>
                    <a:pt x="54854" y="518240"/>
                  </a:lnTo>
                  <a:cubicBezTo>
                    <a:pt x="40306" y="518240"/>
                    <a:pt x="26354" y="512460"/>
                    <a:pt x="16066" y="502173"/>
                  </a:cubicBezTo>
                  <a:cubicBezTo>
                    <a:pt x="5779" y="491886"/>
                    <a:pt x="0" y="477934"/>
                    <a:pt x="0" y="463385"/>
                  </a:cubicBezTo>
                  <a:lnTo>
                    <a:pt x="0" y="54854"/>
                  </a:lnTo>
                  <a:cubicBezTo>
                    <a:pt x="0" y="40306"/>
                    <a:pt x="5779" y="26354"/>
                    <a:pt x="16066" y="16066"/>
                  </a:cubicBezTo>
                  <a:cubicBezTo>
                    <a:pt x="26354" y="5779"/>
                    <a:pt x="40306" y="0"/>
                    <a:pt x="54854" y="0"/>
                  </a:cubicBezTo>
                  <a:close/>
                </a:path>
              </a:pathLst>
            </a:custGeom>
            <a:solidFill>
              <a:srgbClr val="8F6234"/>
            </a:solidFill>
          </p:spPr>
        </p:sp>
        <p:sp>
          <p:nvSpPr>
            <p:cNvPr id="43" name="TextBox 43"/>
            <p:cNvSpPr txBox="1"/>
            <p:nvPr/>
          </p:nvSpPr>
          <p:spPr>
            <a:xfrm>
              <a:off x="0" y="-47625"/>
              <a:ext cx="751987" cy="565865"/>
            </a:xfrm>
            <a:prstGeom prst="rect">
              <a:avLst/>
            </a:prstGeom>
          </p:spPr>
          <p:txBody>
            <a:bodyPr lIns="50800" tIns="50800" rIns="50800" bIns="50800" rtlCol="0" anchor="ctr"/>
            <a:lstStyle/>
            <a:p>
              <a:pPr algn="ctr">
                <a:lnSpc>
                  <a:spcPts val="2659"/>
                </a:lnSpc>
              </a:pPr>
              <a:endParaRPr/>
            </a:p>
          </p:txBody>
        </p:sp>
      </p:grpSp>
      <p:sp>
        <p:nvSpPr>
          <p:cNvPr id="44" name="Freeform 44"/>
          <p:cNvSpPr/>
          <p:nvPr/>
        </p:nvSpPr>
        <p:spPr>
          <a:xfrm>
            <a:off x="3374470" y="1804149"/>
            <a:ext cx="476948" cy="476948"/>
          </a:xfrm>
          <a:custGeom>
            <a:avLst/>
            <a:gdLst/>
            <a:ahLst/>
            <a:cxnLst/>
            <a:rect l="l" t="t" r="r" b="b"/>
            <a:pathLst>
              <a:path w="476948" h="476948">
                <a:moveTo>
                  <a:pt x="0" y="0"/>
                </a:moveTo>
                <a:lnTo>
                  <a:pt x="476948" y="0"/>
                </a:lnTo>
                <a:lnTo>
                  <a:pt x="476948" y="476949"/>
                </a:lnTo>
                <a:lnTo>
                  <a:pt x="0" y="4769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dirty="0"/>
          </a:p>
        </p:txBody>
      </p:sp>
      <p:sp>
        <p:nvSpPr>
          <p:cNvPr id="45" name="TextBox 45"/>
          <p:cNvSpPr txBox="1"/>
          <p:nvPr/>
        </p:nvSpPr>
        <p:spPr>
          <a:xfrm>
            <a:off x="1030068" y="2534174"/>
            <a:ext cx="2614802" cy="861774"/>
          </a:xfrm>
          <a:prstGeom prst="rect">
            <a:avLst/>
          </a:prstGeom>
        </p:spPr>
        <p:txBody>
          <a:bodyPr lIns="0" tIns="0" rIns="0" bIns="0" rtlCol="0" anchor="t">
            <a:spAutoFit/>
          </a:bodyPr>
          <a:lstStyle/>
          <a:p>
            <a:pPr algn="ctr"/>
            <a:r>
              <a:rPr lang="en-US" sz="2800" dirty="0">
                <a:solidFill>
                  <a:schemeClr val="bg1"/>
                </a:solidFill>
              </a:rPr>
              <a:t>Involuntary</a:t>
            </a:r>
            <a:endParaRPr lang="en-IN" sz="2800" dirty="0">
              <a:solidFill>
                <a:schemeClr val="bg1"/>
              </a:solidFill>
            </a:endParaRPr>
          </a:p>
          <a:p>
            <a:pPr algn="ctr"/>
            <a:endParaRPr lang="en-IN" sz="2800" dirty="0"/>
          </a:p>
        </p:txBody>
      </p:sp>
      <p:sp>
        <p:nvSpPr>
          <p:cNvPr id="50" name="TextBox 50"/>
          <p:cNvSpPr txBox="1"/>
          <p:nvPr/>
        </p:nvSpPr>
        <p:spPr>
          <a:xfrm>
            <a:off x="4696054" y="4186525"/>
            <a:ext cx="2033896" cy="2085892"/>
          </a:xfrm>
          <a:prstGeom prst="rect">
            <a:avLst/>
          </a:prstGeom>
        </p:spPr>
        <p:txBody>
          <a:bodyPr lIns="0" tIns="0" rIns="0" bIns="0" rtlCol="0" anchor="t">
            <a:spAutoFit/>
          </a:bodyPr>
          <a:lstStyle/>
          <a:p>
            <a:pPr marL="342900" indent="-342900" algn="just">
              <a:lnSpc>
                <a:spcPts val="4199"/>
              </a:lnSpc>
              <a:spcBef>
                <a:spcPct val="0"/>
              </a:spcBef>
              <a:buFont typeface="Arial" panose="020B0604020202020204" pitchFamily="34" charset="0"/>
              <a:buChar char="•"/>
            </a:pPr>
            <a:r>
              <a:rPr lang="en-US" sz="2000" dirty="0">
                <a:solidFill>
                  <a:srgbClr val="FFF7EF"/>
                </a:solidFill>
                <a:latin typeface="ITC Franklin Gothic LT"/>
              </a:rPr>
              <a:t>Position elimination</a:t>
            </a:r>
          </a:p>
          <a:p>
            <a:pPr marL="342900" indent="-342900" algn="just">
              <a:lnSpc>
                <a:spcPts val="4199"/>
              </a:lnSpc>
              <a:spcBef>
                <a:spcPct val="0"/>
              </a:spcBef>
              <a:buFont typeface="Arial" panose="020B0604020202020204" pitchFamily="34" charset="0"/>
              <a:buChar char="•"/>
            </a:pPr>
            <a:r>
              <a:rPr lang="en-US" sz="2000" dirty="0">
                <a:solidFill>
                  <a:srgbClr val="FFF7EF"/>
                </a:solidFill>
                <a:latin typeface="ITC Franklin Gothic LT"/>
              </a:rPr>
              <a:t>Termination</a:t>
            </a:r>
          </a:p>
          <a:p>
            <a:pPr algn="ctr">
              <a:lnSpc>
                <a:spcPts val="4199"/>
              </a:lnSpc>
              <a:spcBef>
                <a:spcPct val="0"/>
              </a:spcBef>
            </a:pPr>
            <a:r>
              <a:rPr lang="en-US" sz="2000" dirty="0">
                <a:solidFill>
                  <a:srgbClr val="FFF7EF"/>
                </a:solidFill>
                <a:latin typeface="ITC Franklin Gothic LT"/>
              </a:rPr>
              <a:t>Layoffs</a:t>
            </a:r>
          </a:p>
        </p:txBody>
      </p:sp>
      <p:sp>
        <p:nvSpPr>
          <p:cNvPr id="55" name="TextBox 55"/>
          <p:cNvSpPr txBox="1"/>
          <p:nvPr/>
        </p:nvSpPr>
        <p:spPr>
          <a:xfrm>
            <a:off x="7848497" y="6929483"/>
            <a:ext cx="2033896" cy="1346038"/>
          </a:xfrm>
          <a:prstGeom prst="rect">
            <a:avLst/>
          </a:prstGeom>
        </p:spPr>
        <p:txBody>
          <a:bodyPr lIns="0" tIns="0" rIns="0" bIns="0" rtlCol="0" anchor="t">
            <a:spAutoFit/>
          </a:bodyPr>
          <a:lstStyle/>
          <a:p>
            <a:pPr algn="ctr">
              <a:lnSpc>
                <a:spcPts val="3499"/>
              </a:lnSpc>
              <a:spcBef>
                <a:spcPct val="0"/>
              </a:spcBef>
            </a:pPr>
            <a:r>
              <a:rPr lang="en-US" sz="2499" dirty="0">
                <a:solidFill>
                  <a:srgbClr val="FFF7EF"/>
                </a:solidFill>
                <a:latin typeface="ITC Franklin Gothic LT"/>
              </a:rPr>
              <a:t>Seek Feedback and Adapt</a:t>
            </a:r>
          </a:p>
        </p:txBody>
      </p:sp>
      <p:sp>
        <p:nvSpPr>
          <p:cNvPr id="60" name="TextBox 60"/>
          <p:cNvSpPr txBox="1"/>
          <p:nvPr/>
        </p:nvSpPr>
        <p:spPr>
          <a:xfrm>
            <a:off x="1006247" y="4392530"/>
            <a:ext cx="2272370" cy="1231106"/>
          </a:xfrm>
          <a:prstGeom prst="rect">
            <a:avLst/>
          </a:prstGeom>
        </p:spPr>
        <p:txBody>
          <a:bodyPr lIns="0" tIns="0" rIns="0" bIns="0" rtlCol="0" anchor="t">
            <a:spAutoFit/>
          </a:bodyPr>
          <a:lstStyle/>
          <a:p>
            <a:pPr marL="457200" indent="-457200" algn="just">
              <a:spcBef>
                <a:spcPct val="0"/>
              </a:spcBef>
              <a:buFont typeface="Arial" panose="020B0604020202020204" pitchFamily="34" charset="0"/>
              <a:buChar char="•"/>
            </a:pPr>
            <a:r>
              <a:rPr lang="en-US" sz="2000" dirty="0">
                <a:solidFill>
                  <a:srgbClr val="FFF7EF"/>
                </a:solidFill>
                <a:latin typeface="ITC Franklin Gothic LT"/>
              </a:rPr>
              <a:t>Accepting a new job offer.</a:t>
            </a:r>
          </a:p>
          <a:p>
            <a:pPr marL="457200" indent="-457200" algn="just">
              <a:spcBef>
                <a:spcPct val="0"/>
              </a:spcBef>
              <a:buFont typeface="Arial" panose="020B0604020202020204" pitchFamily="34" charset="0"/>
              <a:buChar char="•"/>
            </a:pPr>
            <a:r>
              <a:rPr lang="en-US" sz="2000" dirty="0">
                <a:solidFill>
                  <a:srgbClr val="FFF7EF"/>
                </a:solidFill>
                <a:latin typeface="ITC Franklin Gothic LT"/>
              </a:rPr>
              <a:t>Making a career change</a:t>
            </a:r>
          </a:p>
        </p:txBody>
      </p:sp>
      <p:sp>
        <p:nvSpPr>
          <p:cNvPr id="61" name="Freeform 61"/>
          <p:cNvSpPr/>
          <p:nvPr/>
        </p:nvSpPr>
        <p:spPr>
          <a:xfrm rot="-6698292">
            <a:off x="10660452" y="5976303"/>
            <a:ext cx="1380740" cy="594973"/>
          </a:xfrm>
          <a:custGeom>
            <a:avLst/>
            <a:gdLst/>
            <a:ahLst/>
            <a:cxnLst/>
            <a:rect l="l" t="t" r="r" b="b"/>
            <a:pathLst>
              <a:path w="1380740" h="594973">
                <a:moveTo>
                  <a:pt x="0" y="0"/>
                </a:moveTo>
                <a:lnTo>
                  <a:pt x="1380740" y="0"/>
                </a:lnTo>
                <a:lnTo>
                  <a:pt x="1380740" y="594973"/>
                </a:lnTo>
                <a:lnTo>
                  <a:pt x="0" y="59497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2" name="Freeform 62"/>
          <p:cNvSpPr/>
          <p:nvPr/>
        </p:nvSpPr>
        <p:spPr>
          <a:xfrm rot="2811967">
            <a:off x="15686610" y="2467173"/>
            <a:ext cx="1380740" cy="594973"/>
          </a:xfrm>
          <a:custGeom>
            <a:avLst/>
            <a:gdLst/>
            <a:ahLst/>
            <a:cxnLst/>
            <a:rect l="l" t="t" r="r" b="b"/>
            <a:pathLst>
              <a:path w="1380740" h="594973">
                <a:moveTo>
                  <a:pt x="0" y="0"/>
                </a:moveTo>
                <a:lnTo>
                  <a:pt x="1380739" y="0"/>
                </a:lnTo>
                <a:lnTo>
                  <a:pt x="1380739" y="594973"/>
                </a:lnTo>
                <a:lnTo>
                  <a:pt x="0" y="59497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3" name="Freeform 63"/>
          <p:cNvSpPr/>
          <p:nvPr/>
        </p:nvSpPr>
        <p:spPr>
          <a:xfrm>
            <a:off x="14282654" y="5972953"/>
            <a:ext cx="1320252" cy="1409978"/>
          </a:xfrm>
          <a:custGeom>
            <a:avLst/>
            <a:gdLst/>
            <a:ahLst/>
            <a:cxnLst/>
            <a:rect l="l" t="t" r="r" b="b"/>
            <a:pathLst>
              <a:path w="1320252" h="1409978">
                <a:moveTo>
                  <a:pt x="0" y="0"/>
                </a:moveTo>
                <a:lnTo>
                  <a:pt x="1320252" y="0"/>
                </a:lnTo>
                <a:lnTo>
                  <a:pt x="1320252" y="1409977"/>
                </a:lnTo>
                <a:lnTo>
                  <a:pt x="0" y="140997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64" name="Freeform 64"/>
          <p:cNvSpPr/>
          <p:nvPr/>
        </p:nvSpPr>
        <p:spPr>
          <a:xfrm flipH="1">
            <a:off x="17072975" y="7677714"/>
            <a:ext cx="559764" cy="597806"/>
          </a:xfrm>
          <a:custGeom>
            <a:avLst/>
            <a:gdLst/>
            <a:ahLst/>
            <a:cxnLst/>
            <a:rect l="l" t="t" r="r" b="b"/>
            <a:pathLst>
              <a:path w="559764" h="597806">
                <a:moveTo>
                  <a:pt x="559764" y="0"/>
                </a:moveTo>
                <a:lnTo>
                  <a:pt x="0" y="0"/>
                </a:lnTo>
                <a:lnTo>
                  <a:pt x="0" y="597807"/>
                </a:lnTo>
                <a:lnTo>
                  <a:pt x="559764" y="597807"/>
                </a:lnTo>
                <a:lnTo>
                  <a:pt x="559764"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65" name="Freeform 65"/>
          <p:cNvSpPr/>
          <p:nvPr/>
        </p:nvSpPr>
        <p:spPr>
          <a:xfrm>
            <a:off x="10845609" y="1162245"/>
            <a:ext cx="559764" cy="597806"/>
          </a:xfrm>
          <a:custGeom>
            <a:avLst/>
            <a:gdLst/>
            <a:ahLst/>
            <a:cxnLst/>
            <a:rect l="l" t="t" r="r" b="b"/>
            <a:pathLst>
              <a:path w="559764" h="597806">
                <a:moveTo>
                  <a:pt x="0" y="0"/>
                </a:moveTo>
                <a:lnTo>
                  <a:pt x="559764" y="0"/>
                </a:lnTo>
                <a:lnTo>
                  <a:pt x="559764" y="597807"/>
                </a:lnTo>
                <a:lnTo>
                  <a:pt x="0" y="59780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77" name="TextBox 76">
            <a:extLst>
              <a:ext uri="{FF2B5EF4-FFF2-40B4-BE49-F238E27FC236}">
                <a16:creationId xmlns:a16="http://schemas.microsoft.com/office/drawing/2014/main" id="{5AC37731-4235-11C8-BD84-53C8B23F2A17}"/>
              </a:ext>
            </a:extLst>
          </p:cNvPr>
          <p:cNvSpPr txBox="1"/>
          <p:nvPr/>
        </p:nvSpPr>
        <p:spPr>
          <a:xfrm>
            <a:off x="4291781" y="5515012"/>
            <a:ext cx="9704438" cy="488467"/>
          </a:xfrm>
          <a:prstGeom prst="rect">
            <a:avLst/>
          </a:prstGeom>
          <a:noFill/>
        </p:spPr>
        <p:txBody>
          <a:bodyPr wrap="square">
            <a:spAutoFit/>
          </a:bodyPr>
          <a:lstStyle/>
          <a:p>
            <a:pPr algn="ctr">
              <a:lnSpc>
                <a:spcPts val="3499"/>
              </a:lnSpc>
              <a:spcBef>
                <a:spcPct val="0"/>
              </a:spcBef>
            </a:pPr>
            <a:r>
              <a:rPr lang="en-US" sz="1800" dirty="0">
                <a:solidFill>
                  <a:srgbClr val="FFF7EF"/>
                </a:solidFill>
                <a:latin typeface="ITC Franklin Gothic LT"/>
              </a:rPr>
              <a:t>Seek Feedback and Adapt</a:t>
            </a:r>
          </a:p>
        </p:txBody>
      </p:sp>
      <p:sp>
        <p:nvSpPr>
          <p:cNvPr id="78" name="TextBox 55">
            <a:extLst>
              <a:ext uri="{FF2B5EF4-FFF2-40B4-BE49-F238E27FC236}">
                <a16:creationId xmlns:a16="http://schemas.microsoft.com/office/drawing/2014/main" id="{C5B6B8A4-2BE7-F373-1E1B-D06BA5EDADC2}"/>
              </a:ext>
            </a:extLst>
          </p:cNvPr>
          <p:cNvSpPr txBox="1"/>
          <p:nvPr/>
        </p:nvSpPr>
        <p:spPr>
          <a:xfrm>
            <a:off x="3895726" y="7036361"/>
            <a:ext cx="2033896" cy="1346038"/>
          </a:xfrm>
          <a:prstGeom prst="rect">
            <a:avLst/>
          </a:prstGeom>
        </p:spPr>
        <p:txBody>
          <a:bodyPr lIns="0" tIns="0" rIns="0" bIns="0" rtlCol="0" anchor="t">
            <a:spAutoFit/>
          </a:bodyPr>
          <a:lstStyle/>
          <a:p>
            <a:pPr algn="ctr">
              <a:lnSpc>
                <a:spcPts val="3499"/>
              </a:lnSpc>
              <a:spcBef>
                <a:spcPct val="0"/>
              </a:spcBef>
            </a:pPr>
            <a:r>
              <a:rPr lang="en-US" sz="2499" dirty="0">
                <a:solidFill>
                  <a:srgbClr val="FFF7EF"/>
                </a:solidFill>
                <a:latin typeface="ITC Franklin Gothic LT"/>
              </a:rPr>
              <a:t>Seek Feedback and Adapt</a:t>
            </a:r>
          </a:p>
        </p:txBody>
      </p:sp>
      <p:sp>
        <p:nvSpPr>
          <p:cNvPr id="84" name="TextBox 43">
            <a:extLst>
              <a:ext uri="{FF2B5EF4-FFF2-40B4-BE49-F238E27FC236}">
                <a16:creationId xmlns:a16="http://schemas.microsoft.com/office/drawing/2014/main" id="{B48775E6-D817-A251-1BDD-0357DD9E5280}"/>
              </a:ext>
            </a:extLst>
          </p:cNvPr>
          <p:cNvSpPr txBox="1"/>
          <p:nvPr/>
        </p:nvSpPr>
        <p:spPr>
          <a:xfrm>
            <a:off x="4426032" y="2972670"/>
            <a:ext cx="2822718" cy="1432257"/>
          </a:xfrm>
          <a:prstGeom prst="rect">
            <a:avLst/>
          </a:prstGeom>
        </p:spPr>
        <p:txBody>
          <a:bodyPr lIns="50800" tIns="50800" rIns="50800" bIns="50800" rtlCol="0" anchor="ctr"/>
          <a:lstStyle/>
          <a:p>
            <a:pPr algn="ctr">
              <a:lnSpc>
                <a:spcPts val="2659"/>
              </a:lnSpc>
            </a:pPr>
            <a:endParaRPr/>
          </a:p>
        </p:txBody>
      </p:sp>
      <p:sp>
        <p:nvSpPr>
          <p:cNvPr id="85" name="TextBox 45">
            <a:extLst>
              <a:ext uri="{FF2B5EF4-FFF2-40B4-BE49-F238E27FC236}">
                <a16:creationId xmlns:a16="http://schemas.microsoft.com/office/drawing/2014/main" id="{F847F7E3-A675-B8DF-A877-8266873E7E9B}"/>
              </a:ext>
            </a:extLst>
          </p:cNvPr>
          <p:cNvSpPr txBox="1"/>
          <p:nvPr/>
        </p:nvSpPr>
        <p:spPr>
          <a:xfrm>
            <a:off x="4265325" y="2494617"/>
            <a:ext cx="2614802" cy="861774"/>
          </a:xfrm>
          <a:prstGeom prst="rect">
            <a:avLst/>
          </a:prstGeom>
        </p:spPr>
        <p:txBody>
          <a:bodyPr lIns="0" tIns="0" rIns="0" bIns="0" rtlCol="0" anchor="t">
            <a:spAutoFit/>
          </a:bodyPr>
          <a:lstStyle/>
          <a:p>
            <a:pPr algn="ctr"/>
            <a:r>
              <a:rPr lang="en-US" sz="2800" dirty="0">
                <a:solidFill>
                  <a:schemeClr val="bg1"/>
                </a:solidFill>
              </a:rPr>
              <a:t>Voluntary</a:t>
            </a:r>
            <a:endParaRPr lang="en-IN" sz="2800" dirty="0">
              <a:solidFill>
                <a:schemeClr val="bg1"/>
              </a:solidFill>
            </a:endParaRPr>
          </a:p>
          <a:p>
            <a:pPr algn="ctr"/>
            <a:endParaRPr lang="en-IN" sz="2800" dirty="0"/>
          </a:p>
        </p:txBody>
      </p:sp>
      <p:grpSp>
        <p:nvGrpSpPr>
          <p:cNvPr id="86" name="Group 29">
            <a:extLst>
              <a:ext uri="{FF2B5EF4-FFF2-40B4-BE49-F238E27FC236}">
                <a16:creationId xmlns:a16="http://schemas.microsoft.com/office/drawing/2014/main" id="{0B870EA5-B4A4-CCC9-F1CB-3A1C51498C67}"/>
              </a:ext>
            </a:extLst>
          </p:cNvPr>
          <p:cNvGrpSpPr/>
          <p:nvPr/>
        </p:nvGrpSpPr>
        <p:grpSpPr>
          <a:xfrm>
            <a:off x="928748" y="3886268"/>
            <a:ext cx="3497284" cy="3541367"/>
            <a:chOff x="-979412" y="-3032331"/>
            <a:chExt cx="5026669" cy="3438731"/>
          </a:xfrm>
        </p:grpSpPr>
        <p:sp>
          <p:nvSpPr>
            <p:cNvPr id="87" name="Freeform 30">
              <a:extLst>
                <a:ext uri="{FF2B5EF4-FFF2-40B4-BE49-F238E27FC236}">
                  <a16:creationId xmlns:a16="http://schemas.microsoft.com/office/drawing/2014/main" id="{B29B274C-135F-B593-E74A-3BC94088F214}"/>
                </a:ext>
              </a:extLst>
            </p:cNvPr>
            <p:cNvSpPr/>
            <p:nvPr/>
          </p:nvSpPr>
          <p:spPr>
            <a:xfrm>
              <a:off x="-979412" y="-3032331"/>
              <a:ext cx="4047257" cy="406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Accepting a new Job offer</a:t>
              </a:r>
              <a:endParaRPr lang="en-IN" dirty="0"/>
            </a:p>
          </p:txBody>
        </p:sp>
        <p:sp>
          <p:nvSpPr>
            <p:cNvPr id="88" name="TextBox 31">
              <a:extLst>
                <a:ext uri="{FF2B5EF4-FFF2-40B4-BE49-F238E27FC236}">
                  <a16:creationId xmlns:a16="http://schemas.microsoft.com/office/drawing/2014/main" id="{D4A4880D-AD2F-BFA5-77EF-44D0E835DFA7}"/>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95" name="Group 29">
            <a:extLst>
              <a:ext uri="{FF2B5EF4-FFF2-40B4-BE49-F238E27FC236}">
                <a16:creationId xmlns:a16="http://schemas.microsoft.com/office/drawing/2014/main" id="{EBEDA043-4DF8-F8DF-CD04-CD89C9C37684}"/>
              </a:ext>
            </a:extLst>
          </p:cNvPr>
          <p:cNvGrpSpPr/>
          <p:nvPr/>
        </p:nvGrpSpPr>
        <p:grpSpPr>
          <a:xfrm>
            <a:off x="4265325" y="4506486"/>
            <a:ext cx="4797234" cy="2185417"/>
            <a:chOff x="-3857512" y="-866267"/>
            <a:chExt cx="7904769" cy="1272667"/>
          </a:xfrm>
        </p:grpSpPr>
        <p:sp>
          <p:nvSpPr>
            <p:cNvPr id="96" name="Freeform 30">
              <a:extLst>
                <a:ext uri="{FF2B5EF4-FFF2-40B4-BE49-F238E27FC236}">
                  <a16:creationId xmlns:a16="http://schemas.microsoft.com/office/drawing/2014/main" id="{17B4264C-140A-038F-B2DF-262F3D6CA419}"/>
                </a:ext>
              </a:extLst>
            </p:cNvPr>
            <p:cNvSpPr/>
            <p:nvPr/>
          </p:nvSpPr>
          <p:spPr>
            <a:xfrm>
              <a:off x="-3857512" y="-866267"/>
              <a:ext cx="4410985" cy="238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Termination Layoffs</a:t>
              </a:r>
              <a:endParaRPr lang="en-IN" dirty="0"/>
            </a:p>
          </p:txBody>
        </p:sp>
        <p:sp>
          <p:nvSpPr>
            <p:cNvPr id="97" name="TextBox 31">
              <a:extLst>
                <a:ext uri="{FF2B5EF4-FFF2-40B4-BE49-F238E27FC236}">
                  <a16:creationId xmlns:a16="http://schemas.microsoft.com/office/drawing/2014/main" id="{30E5BF9C-4955-51CA-7721-55F9D99E4BDC}"/>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98" name="Group 29">
            <a:extLst>
              <a:ext uri="{FF2B5EF4-FFF2-40B4-BE49-F238E27FC236}">
                <a16:creationId xmlns:a16="http://schemas.microsoft.com/office/drawing/2014/main" id="{40BDDD48-E50A-E1D8-62C3-9FA21D477D2C}"/>
              </a:ext>
            </a:extLst>
          </p:cNvPr>
          <p:cNvGrpSpPr/>
          <p:nvPr/>
        </p:nvGrpSpPr>
        <p:grpSpPr>
          <a:xfrm>
            <a:off x="4242478" y="3886268"/>
            <a:ext cx="2660496" cy="426703"/>
            <a:chOff x="0" y="0"/>
            <a:chExt cx="4047257" cy="406400"/>
          </a:xfrm>
        </p:grpSpPr>
        <p:sp>
          <p:nvSpPr>
            <p:cNvPr id="99" name="Freeform 30">
              <a:extLst>
                <a:ext uri="{FF2B5EF4-FFF2-40B4-BE49-F238E27FC236}">
                  <a16:creationId xmlns:a16="http://schemas.microsoft.com/office/drawing/2014/main" id="{EBF89A13-B172-920C-7CC8-5FBD6A063BB8}"/>
                </a:ext>
              </a:extLst>
            </p:cNvPr>
            <p:cNvSpPr/>
            <p:nvPr/>
          </p:nvSpPr>
          <p:spPr>
            <a:xfrm>
              <a:off x="0" y="0"/>
              <a:ext cx="4047257" cy="406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Position Elimination</a:t>
              </a:r>
              <a:endParaRPr lang="en-IN" dirty="0"/>
            </a:p>
          </p:txBody>
        </p:sp>
        <p:sp>
          <p:nvSpPr>
            <p:cNvPr id="100" name="TextBox 31">
              <a:extLst>
                <a:ext uri="{FF2B5EF4-FFF2-40B4-BE49-F238E27FC236}">
                  <a16:creationId xmlns:a16="http://schemas.microsoft.com/office/drawing/2014/main" id="{07816840-BBAA-B181-6675-2C7B85DBB3B3}"/>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101" name="Group 29">
            <a:extLst>
              <a:ext uri="{FF2B5EF4-FFF2-40B4-BE49-F238E27FC236}">
                <a16:creationId xmlns:a16="http://schemas.microsoft.com/office/drawing/2014/main" id="{60A3C65D-7197-0120-AC72-4412BC06113A}"/>
              </a:ext>
            </a:extLst>
          </p:cNvPr>
          <p:cNvGrpSpPr/>
          <p:nvPr/>
        </p:nvGrpSpPr>
        <p:grpSpPr>
          <a:xfrm>
            <a:off x="928748" y="4545688"/>
            <a:ext cx="3485614" cy="3503947"/>
            <a:chOff x="-912835" y="-3072048"/>
            <a:chExt cx="4960092" cy="3478448"/>
          </a:xfrm>
        </p:grpSpPr>
        <p:sp>
          <p:nvSpPr>
            <p:cNvPr id="102" name="Freeform 30">
              <a:extLst>
                <a:ext uri="{FF2B5EF4-FFF2-40B4-BE49-F238E27FC236}">
                  <a16:creationId xmlns:a16="http://schemas.microsoft.com/office/drawing/2014/main" id="{183707A2-3719-5018-9F55-81DFFB0D2700}"/>
                </a:ext>
              </a:extLst>
            </p:cNvPr>
            <p:cNvSpPr/>
            <p:nvPr/>
          </p:nvSpPr>
          <p:spPr>
            <a:xfrm>
              <a:off x="-912835" y="-3072048"/>
              <a:ext cx="4047257" cy="406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Making a career change</a:t>
              </a:r>
              <a:endParaRPr lang="en-IN" dirty="0"/>
            </a:p>
          </p:txBody>
        </p:sp>
        <p:sp>
          <p:nvSpPr>
            <p:cNvPr id="103" name="TextBox 31">
              <a:extLst>
                <a:ext uri="{FF2B5EF4-FFF2-40B4-BE49-F238E27FC236}">
                  <a16:creationId xmlns:a16="http://schemas.microsoft.com/office/drawing/2014/main" id="{5B0A0917-66EC-67A4-C73D-1FFD8B96C996}"/>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grpSp>
        <p:nvGrpSpPr>
          <p:cNvPr id="104" name="Group 29">
            <a:extLst>
              <a:ext uri="{FF2B5EF4-FFF2-40B4-BE49-F238E27FC236}">
                <a16:creationId xmlns:a16="http://schemas.microsoft.com/office/drawing/2014/main" id="{DE480C54-9F64-FE57-20C6-408595AFBE64}"/>
              </a:ext>
            </a:extLst>
          </p:cNvPr>
          <p:cNvGrpSpPr/>
          <p:nvPr/>
        </p:nvGrpSpPr>
        <p:grpSpPr>
          <a:xfrm>
            <a:off x="4302465" y="5130704"/>
            <a:ext cx="4797234" cy="2185417"/>
            <a:chOff x="-3857512" y="-866267"/>
            <a:chExt cx="7904769" cy="1272667"/>
          </a:xfrm>
        </p:grpSpPr>
        <p:sp>
          <p:nvSpPr>
            <p:cNvPr id="105" name="Freeform 30">
              <a:extLst>
                <a:ext uri="{FF2B5EF4-FFF2-40B4-BE49-F238E27FC236}">
                  <a16:creationId xmlns:a16="http://schemas.microsoft.com/office/drawing/2014/main" id="{5E5691D8-D233-2720-2CD4-8695597211DF}"/>
                </a:ext>
              </a:extLst>
            </p:cNvPr>
            <p:cNvSpPr/>
            <p:nvPr/>
          </p:nvSpPr>
          <p:spPr>
            <a:xfrm>
              <a:off x="-3857512" y="-866267"/>
              <a:ext cx="4410985" cy="238400"/>
            </a:xfrm>
            <a:custGeom>
              <a:avLst/>
              <a:gdLst/>
              <a:ahLst/>
              <a:cxnLst/>
              <a:rect l="l" t="t" r="r" b="b"/>
              <a:pathLst>
                <a:path w="4047257" h="406400">
                  <a:moveTo>
                    <a:pt x="3844057" y="0"/>
                  </a:moveTo>
                  <a:cubicBezTo>
                    <a:pt x="3956282" y="0"/>
                    <a:pt x="4047257" y="90976"/>
                    <a:pt x="4047257" y="203200"/>
                  </a:cubicBezTo>
                  <a:cubicBezTo>
                    <a:pt x="4047257" y="315424"/>
                    <a:pt x="3956282" y="406400"/>
                    <a:pt x="3844057" y="406400"/>
                  </a:cubicBezTo>
                  <a:lnTo>
                    <a:pt x="203200" y="406400"/>
                  </a:lnTo>
                  <a:cubicBezTo>
                    <a:pt x="90976" y="406400"/>
                    <a:pt x="0" y="315424"/>
                    <a:pt x="0" y="203200"/>
                  </a:cubicBezTo>
                  <a:cubicBezTo>
                    <a:pt x="0" y="90976"/>
                    <a:pt x="90976" y="0"/>
                    <a:pt x="203200" y="0"/>
                  </a:cubicBezTo>
                  <a:close/>
                </a:path>
              </a:pathLst>
            </a:custGeom>
            <a:solidFill>
              <a:srgbClr val="FFF7EF"/>
            </a:solidFill>
            <a:ln w="19050" cap="sq">
              <a:solidFill>
                <a:srgbClr val="8F6234"/>
              </a:solidFill>
              <a:prstDash val="solid"/>
              <a:miter/>
            </a:ln>
          </p:spPr>
          <p:txBody>
            <a:bodyPr/>
            <a:lstStyle/>
            <a:p>
              <a:r>
                <a:rPr lang="en-US" dirty="0"/>
                <a:t>Layoffs</a:t>
              </a:r>
              <a:endParaRPr lang="en-IN" dirty="0"/>
            </a:p>
          </p:txBody>
        </p:sp>
        <p:sp>
          <p:nvSpPr>
            <p:cNvPr id="106" name="TextBox 31">
              <a:extLst>
                <a:ext uri="{FF2B5EF4-FFF2-40B4-BE49-F238E27FC236}">
                  <a16:creationId xmlns:a16="http://schemas.microsoft.com/office/drawing/2014/main" id="{99F99198-C0F0-AB26-9D27-C9A464984FD0}"/>
                </a:ext>
              </a:extLst>
            </p:cNvPr>
            <p:cNvSpPr txBox="1"/>
            <p:nvPr/>
          </p:nvSpPr>
          <p:spPr>
            <a:xfrm>
              <a:off x="0" y="-47625"/>
              <a:ext cx="4047257" cy="454025"/>
            </a:xfrm>
            <a:prstGeom prst="rect">
              <a:avLst/>
            </a:prstGeom>
          </p:spPr>
          <p:txBody>
            <a:bodyPr lIns="50800" tIns="50800" rIns="50800" bIns="50800" rtlCol="0" anchor="ctr"/>
            <a:lstStyle/>
            <a:p>
              <a:pPr algn="ctr">
                <a:lnSpc>
                  <a:spcPts val="2659"/>
                </a:lnSpc>
              </a:pPr>
              <a:endParaRPr/>
            </a:p>
          </p:txBody>
        </p:sp>
      </p:grpSp>
      <p:pic>
        <p:nvPicPr>
          <p:cNvPr id="107" name="Picture 106">
            <a:extLst>
              <a:ext uri="{FF2B5EF4-FFF2-40B4-BE49-F238E27FC236}">
                <a16:creationId xmlns:a16="http://schemas.microsoft.com/office/drawing/2014/main" id="{3F0103CF-324C-D9F7-EE41-512EB1BD9986}"/>
              </a:ext>
            </a:extLst>
          </p:cNvPr>
          <p:cNvPicPr>
            <a:picLocks noChangeAspect="1"/>
          </p:cNvPicPr>
          <p:nvPr/>
        </p:nvPicPr>
        <p:blipFill>
          <a:blip r:embed="rId12"/>
          <a:stretch>
            <a:fillRect/>
          </a:stretch>
        </p:blipFill>
        <p:spPr>
          <a:xfrm>
            <a:off x="888420" y="6152310"/>
            <a:ext cx="2896517" cy="1717628"/>
          </a:xfrm>
          <a:prstGeom prst="rect">
            <a:avLst/>
          </a:prstGeom>
          <a:ln>
            <a:noFill/>
          </a:ln>
          <a:effectLst>
            <a:softEdge rad="112500"/>
          </a:effectLst>
        </p:spPr>
      </p:pic>
      <p:pic>
        <p:nvPicPr>
          <p:cNvPr id="108" name="Picture 107">
            <a:extLst>
              <a:ext uri="{FF2B5EF4-FFF2-40B4-BE49-F238E27FC236}">
                <a16:creationId xmlns:a16="http://schemas.microsoft.com/office/drawing/2014/main" id="{BABC7A72-5C43-4DB1-6778-9E8832BD9802}"/>
              </a:ext>
            </a:extLst>
          </p:cNvPr>
          <p:cNvPicPr>
            <a:picLocks noChangeAspect="1"/>
          </p:cNvPicPr>
          <p:nvPr/>
        </p:nvPicPr>
        <p:blipFill>
          <a:blip r:embed="rId13"/>
          <a:stretch>
            <a:fillRect/>
          </a:stretch>
        </p:blipFill>
        <p:spPr>
          <a:xfrm>
            <a:off x="4212591" y="6133364"/>
            <a:ext cx="2912878" cy="1717627"/>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8838729" y="2062005"/>
            <a:ext cx="5019419" cy="501941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870532" y="4788403"/>
            <a:ext cx="3388768" cy="33887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4324675" y="2248316"/>
            <a:ext cx="2480481" cy="248048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0307454" y="6571116"/>
            <a:ext cx="2480481" cy="248048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0621779" y="1495133"/>
            <a:ext cx="5597343" cy="7382587"/>
          </a:xfrm>
          <a:custGeom>
            <a:avLst/>
            <a:gdLst/>
            <a:ahLst/>
            <a:cxnLst/>
            <a:rect l="l" t="t" r="r" b="b"/>
            <a:pathLst>
              <a:path w="5597343" h="7382587">
                <a:moveTo>
                  <a:pt x="0" y="0"/>
                </a:moveTo>
                <a:lnTo>
                  <a:pt x="5597343" y="0"/>
                </a:lnTo>
                <a:lnTo>
                  <a:pt x="5597343" y="7382586"/>
                </a:lnTo>
                <a:lnTo>
                  <a:pt x="0" y="738258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1545551" y="4242452"/>
            <a:ext cx="359449" cy="376655"/>
          </a:xfrm>
          <a:prstGeom prst="rect">
            <a:avLst/>
          </a:prstGeom>
        </p:spPr>
        <p:txBody>
          <a:bodyPr lIns="50800" tIns="50800" rIns="50800" bIns="50800" rtlCol="0" anchor="ctr"/>
          <a:lstStyle/>
          <a:p>
            <a:pPr algn="ctr">
              <a:lnSpc>
                <a:spcPts val="2659"/>
              </a:lnSpc>
            </a:pPr>
            <a:endParaRPr/>
          </a:p>
        </p:txBody>
      </p:sp>
      <p:grpSp>
        <p:nvGrpSpPr>
          <p:cNvPr id="18" name="Group 18"/>
          <p:cNvGrpSpPr/>
          <p:nvPr/>
        </p:nvGrpSpPr>
        <p:grpSpPr>
          <a:xfrm>
            <a:off x="1035662" y="2216428"/>
            <a:ext cx="441907" cy="441907"/>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20" name="TextBox 2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1035661" y="2797732"/>
            <a:ext cx="441907" cy="447568"/>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1029291" y="3374881"/>
            <a:ext cx="441907" cy="441907"/>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33" name="Group 33"/>
          <p:cNvGrpSpPr/>
          <p:nvPr/>
        </p:nvGrpSpPr>
        <p:grpSpPr>
          <a:xfrm>
            <a:off x="1029290" y="5659124"/>
            <a:ext cx="441907" cy="441907"/>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35" name="TextBox 35"/>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557510" y="9397109"/>
            <a:ext cx="19403020" cy="1779782"/>
            <a:chOff x="0" y="0"/>
            <a:chExt cx="5110260" cy="468749"/>
          </a:xfrm>
        </p:grpSpPr>
        <p:sp>
          <p:nvSpPr>
            <p:cNvPr id="37" name="Freeform 37"/>
            <p:cNvSpPr/>
            <p:nvPr/>
          </p:nvSpPr>
          <p:spPr>
            <a:xfrm>
              <a:off x="0" y="0"/>
              <a:ext cx="5110261" cy="468749"/>
            </a:xfrm>
            <a:custGeom>
              <a:avLst/>
              <a:gdLst/>
              <a:ahLst/>
              <a:cxnLst/>
              <a:rect l="l" t="t" r="r" b="b"/>
              <a:pathLst>
                <a:path w="5110261" h="468749">
                  <a:moveTo>
                    <a:pt x="0" y="0"/>
                  </a:moveTo>
                  <a:lnTo>
                    <a:pt x="5110261" y="0"/>
                  </a:lnTo>
                  <a:lnTo>
                    <a:pt x="5110261" y="468749"/>
                  </a:lnTo>
                  <a:lnTo>
                    <a:pt x="0" y="468749"/>
                  </a:lnTo>
                  <a:close/>
                </a:path>
              </a:pathLst>
            </a:custGeom>
            <a:solidFill>
              <a:srgbClr val="8DAFA8"/>
            </a:solidFill>
          </p:spPr>
        </p:sp>
        <p:sp>
          <p:nvSpPr>
            <p:cNvPr id="38" name="TextBox 38"/>
            <p:cNvSpPr txBox="1"/>
            <p:nvPr/>
          </p:nvSpPr>
          <p:spPr>
            <a:xfrm>
              <a:off x="0" y="-47625"/>
              <a:ext cx="5110260" cy="516374"/>
            </a:xfrm>
            <a:prstGeom prst="rect">
              <a:avLst/>
            </a:prstGeom>
          </p:spPr>
          <p:txBody>
            <a:bodyPr lIns="50800" tIns="50800" rIns="50800" bIns="50800" rtlCol="0" anchor="ctr"/>
            <a:lstStyle/>
            <a:p>
              <a:pPr algn="ctr">
                <a:lnSpc>
                  <a:spcPts val="2659"/>
                </a:lnSpc>
              </a:pPr>
              <a:endParaRPr/>
            </a:p>
          </p:txBody>
        </p:sp>
      </p:grpSp>
      <p:sp>
        <p:nvSpPr>
          <p:cNvPr id="39" name="TextBox 39"/>
          <p:cNvSpPr txBox="1"/>
          <p:nvPr/>
        </p:nvSpPr>
        <p:spPr>
          <a:xfrm>
            <a:off x="2068878" y="676275"/>
            <a:ext cx="8238576" cy="1015663"/>
          </a:xfrm>
          <a:prstGeom prst="rect">
            <a:avLst/>
          </a:prstGeom>
        </p:spPr>
        <p:txBody>
          <a:bodyPr lIns="0" tIns="0" rIns="0" bIns="0" rtlCol="0" anchor="t">
            <a:spAutoFit/>
          </a:bodyPr>
          <a:lstStyle/>
          <a:p>
            <a:pPr algn="l">
              <a:spcBef>
                <a:spcPct val="0"/>
              </a:spcBef>
            </a:pPr>
            <a:r>
              <a:rPr lang="en-US" sz="6600" dirty="0">
                <a:solidFill>
                  <a:srgbClr val="8F6234"/>
                </a:solidFill>
                <a:latin typeface="League Gothic"/>
              </a:rPr>
              <a:t>Effects of Attrition</a:t>
            </a:r>
          </a:p>
        </p:txBody>
      </p:sp>
      <p:sp>
        <p:nvSpPr>
          <p:cNvPr id="41" name="TextBox 41"/>
          <p:cNvSpPr txBox="1"/>
          <p:nvPr/>
        </p:nvSpPr>
        <p:spPr>
          <a:xfrm>
            <a:off x="1593039" y="2177513"/>
            <a:ext cx="8112178" cy="455317"/>
          </a:xfrm>
          <a:prstGeom prst="rect">
            <a:avLst/>
          </a:prstGeom>
        </p:spPr>
        <p:txBody>
          <a:bodyPr wrap="square" lIns="0" tIns="0" rIns="0" bIns="0" rtlCol="0" anchor="t">
            <a:spAutoFit/>
          </a:bodyPr>
          <a:lstStyle/>
          <a:p>
            <a:pPr algn="l">
              <a:lnSpc>
                <a:spcPts val="3806"/>
              </a:lnSpc>
              <a:spcBef>
                <a:spcPct val="0"/>
              </a:spcBef>
            </a:pPr>
            <a:r>
              <a:rPr lang="en-US" sz="2718" dirty="0">
                <a:solidFill>
                  <a:srgbClr val="1E302C"/>
                </a:solidFill>
                <a:latin typeface="ITC Franklin Gothic LT"/>
              </a:rPr>
              <a:t>Low productivity – Notice Period, Knowledge Transfer</a:t>
            </a:r>
          </a:p>
        </p:txBody>
      </p:sp>
      <p:sp>
        <p:nvSpPr>
          <p:cNvPr id="42" name="TextBox 42"/>
          <p:cNvSpPr txBox="1"/>
          <p:nvPr/>
        </p:nvSpPr>
        <p:spPr>
          <a:xfrm>
            <a:off x="1082366" y="1766901"/>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01</a:t>
            </a:r>
          </a:p>
        </p:txBody>
      </p:sp>
      <p:sp>
        <p:nvSpPr>
          <p:cNvPr id="43" name="TextBox 43"/>
          <p:cNvSpPr txBox="1"/>
          <p:nvPr/>
        </p:nvSpPr>
        <p:spPr>
          <a:xfrm>
            <a:off x="1077091" y="2293881"/>
            <a:ext cx="371078" cy="262508"/>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01</a:t>
            </a:r>
          </a:p>
        </p:txBody>
      </p:sp>
      <p:sp>
        <p:nvSpPr>
          <p:cNvPr id="44" name="TextBox 44"/>
          <p:cNvSpPr txBox="1"/>
          <p:nvPr/>
        </p:nvSpPr>
        <p:spPr>
          <a:xfrm>
            <a:off x="2175391" y="6318028"/>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03</a:t>
            </a:r>
          </a:p>
        </p:txBody>
      </p:sp>
      <p:sp>
        <p:nvSpPr>
          <p:cNvPr id="45" name="TextBox 45"/>
          <p:cNvSpPr txBox="1"/>
          <p:nvPr/>
        </p:nvSpPr>
        <p:spPr>
          <a:xfrm>
            <a:off x="1064706" y="2886146"/>
            <a:ext cx="371078" cy="262508"/>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02</a:t>
            </a:r>
          </a:p>
        </p:txBody>
      </p:sp>
      <p:sp>
        <p:nvSpPr>
          <p:cNvPr id="46" name="TextBox 46"/>
          <p:cNvSpPr txBox="1"/>
          <p:nvPr/>
        </p:nvSpPr>
        <p:spPr>
          <a:xfrm>
            <a:off x="2524320" y="7406888"/>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05</a:t>
            </a:r>
          </a:p>
        </p:txBody>
      </p:sp>
      <p:sp>
        <p:nvSpPr>
          <p:cNvPr id="47" name="TextBox 47"/>
          <p:cNvSpPr txBox="1"/>
          <p:nvPr/>
        </p:nvSpPr>
        <p:spPr>
          <a:xfrm>
            <a:off x="1057493" y="3459155"/>
            <a:ext cx="371078" cy="262508"/>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03</a:t>
            </a:r>
          </a:p>
        </p:txBody>
      </p:sp>
      <p:sp>
        <p:nvSpPr>
          <p:cNvPr id="48" name="TextBox 48"/>
          <p:cNvSpPr txBox="1"/>
          <p:nvPr/>
        </p:nvSpPr>
        <p:spPr>
          <a:xfrm>
            <a:off x="1062001" y="5739649"/>
            <a:ext cx="371078" cy="295104"/>
          </a:xfrm>
          <a:prstGeom prst="rect">
            <a:avLst/>
          </a:prstGeom>
        </p:spPr>
        <p:txBody>
          <a:bodyPr lIns="0" tIns="0" rIns="0" bIns="0" rtlCol="0" anchor="t">
            <a:spAutoFit/>
          </a:bodyPr>
          <a:lstStyle/>
          <a:p>
            <a:pPr algn="ctr">
              <a:lnSpc>
                <a:spcPts val="2157"/>
              </a:lnSpc>
              <a:spcBef>
                <a:spcPct val="0"/>
              </a:spcBef>
            </a:pPr>
            <a:r>
              <a:rPr lang="en-US" sz="1540" dirty="0">
                <a:solidFill>
                  <a:srgbClr val="FFF7EF"/>
                </a:solidFill>
                <a:latin typeface="ITC Franklin Gothic LT"/>
              </a:rPr>
              <a:t>07</a:t>
            </a:r>
          </a:p>
        </p:txBody>
      </p:sp>
      <p:sp>
        <p:nvSpPr>
          <p:cNvPr id="49" name="TextBox 49"/>
          <p:cNvSpPr txBox="1"/>
          <p:nvPr/>
        </p:nvSpPr>
        <p:spPr>
          <a:xfrm>
            <a:off x="1596744" y="2760071"/>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Loss of Knowledge, expertise</a:t>
            </a:r>
          </a:p>
        </p:txBody>
      </p:sp>
      <p:sp>
        <p:nvSpPr>
          <p:cNvPr id="50" name="TextBox 50"/>
          <p:cNvSpPr txBox="1"/>
          <p:nvPr/>
        </p:nvSpPr>
        <p:spPr>
          <a:xfrm>
            <a:off x="1588539" y="3334664"/>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Loss of picked up business relationships.</a:t>
            </a:r>
          </a:p>
        </p:txBody>
      </p:sp>
      <p:sp>
        <p:nvSpPr>
          <p:cNvPr id="51" name="TextBox 51"/>
          <p:cNvSpPr txBox="1"/>
          <p:nvPr/>
        </p:nvSpPr>
        <p:spPr>
          <a:xfrm>
            <a:off x="1606928" y="3938696"/>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Negative impact on other team members.</a:t>
            </a:r>
          </a:p>
        </p:txBody>
      </p:sp>
      <p:sp>
        <p:nvSpPr>
          <p:cNvPr id="52" name="TextBox 52"/>
          <p:cNvSpPr txBox="1"/>
          <p:nvPr/>
        </p:nvSpPr>
        <p:spPr>
          <a:xfrm>
            <a:off x="1641661" y="4509032"/>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Benefits to competitors</a:t>
            </a:r>
          </a:p>
        </p:txBody>
      </p:sp>
      <p:sp>
        <p:nvSpPr>
          <p:cNvPr id="53" name="TextBox 53"/>
          <p:cNvSpPr txBox="1"/>
          <p:nvPr/>
        </p:nvSpPr>
        <p:spPr>
          <a:xfrm>
            <a:off x="1647487" y="5053238"/>
            <a:ext cx="6887830" cy="455317"/>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Excess work load</a:t>
            </a:r>
          </a:p>
        </p:txBody>
      </p:sp>
      <p:sp>
        <p:nvSpPr>
          <p:cNvPr id="54" name="TextBox 54"/>
          <p:cNvSpPr txBox="1"/>
          <p:nvPr/>
        </p:nvSpPr>
        <p:spPr>
          <a:xfrm>
            <a:off x="1628222" y="5688314"/>
            <a:ext cx="6887830" cy="528619"/>
          </a:xfrm>
          <a:prstGeom prst="rect">
            <a:avLst/>
          </a:prstGeom>
        </p:spPr>
        <p:txBody>
          <a:bodyPr lIns="0" tIns="0" rIns="0" bIns="0" rtlCol="0" anchor="t">
            <a:spAutoFit/>
          </a:bodyPr>
          <a:lstStyle/>
          <a:p>
            <a:pPr algn="l">
              <a:lnSpc>
                <a:spcPts val="3806"/>
              </a:lnSpc>
              <a:spcBef>
                <a:spcPct val="0"/>
              </a:spcBef>
            </a:pPr>
            <a:r>
              <a:rPr lang="en-US" sz="2718" dirty="0">
                <a:solidFill>
                  <a:srgbClr val="1E302C"/>
                </a:solidFill>
                <a:latin typeface="ITC Franklin Gothic LT"/>
              </a:rPr>
              <a:t>Interview Preparation</a:t>
            </a:r>
          </a:p>
        </p:txBody>
      </p:sp>
      <p:sp>
        <p:nvSpPr>
          <p:cNvPr id="55" name="Freeform 55"/>
          <p:cNvSpPr/>
          <p:nvPr/>
        </p:nvSpPr>
        <p:spPr>
          <a:xfrm rot="2526190">
            <a:off x="15599687" y="1762629"/>
            <a:ext cx="2254244" cy="971374"/>
          </a:xfrm>
          <a:custGeom>
            <a:avLst/>
            <a:gdLst/>
            <a:ahLst/>
            <a:cxnLst/>
            <a:rect l="l" t="t" r="r" b="b"/>
            <a:pathLst>
              <a:path w="2254244" h="971374">
                <a:moveTo>
                  <a:pt x="0" y="0"/>
                </a:moveTo>
                <a:lnTo>
                  <a:pt x="2254244" y="0"/>
                </a:lnTo>
                <a:lnTo>
                  <a:pt x="2254244" y="971374"/>
                </a:lnTo>
                <a:lnTo>
                  <a:pt x="0" y="9713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6" name="Freeform 56"/>
          <p:cNvSpPr/>
          <p:nvPr/>
        </p:nvSpPr>
        <p:spPr>
          <a:xfrm flipH="1">
            <a:off x="8655525" y="6648948"/>
            <a:ext cx="1320252" cy="1409978"/>
          </a:xfrm>
          <a:custGeom>
            <a:avLst/>
            <a:gdLst/>
            <a:ahLst/>
            <a:cxnLst/>
            <a:rect l="l" t="t" r="r" b="b"/>
            <a:pathLst>
              <a:path w="1320252" h="1409978">
                <a:moveTo>
                  <a:pt x="1320252" y="0"/>
                </a:moveTo>
                <a:lnTo>
                  <a:pt x="0" y="0"/>
                </a:lnTo>
                <a:lnTo>
                  <a:pt x="0" y="1409978"/>
                </a:lnTo>
                <a:lnTo>
                  <a:pt x="1320252" y="1409978"/>
                </a:lnTo>
                <a:lnTo>
                  <a:pt x="1320252"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7" name="Freeform 57"/>
          <p:cNvSpPr/>
          <p:nvPr/>
        </p:nvSpPr>
        <p:spPr>
          <a:xfrm>
            <a:off x="9705217" y="3293720"/>
            <a:ext cx="1833125" cy="1957706"/>
          </a:xfrm>
          <a:custGeom>
            <a:avLst/>
            <a:gdLst/>
            <a:ahLst/>
            <a:cxnLst/>
            <a:rect l="l" t="t" r="r" b="b"/>
            <a:pathLst>
              <a:path w="1833125" h="1957706">
                <a:moveTo>
                  <a:pt x="0" y="0"/>
                </a:moveTo>
                <a:lnTo>
                  <a:pt x="1833125" y="0"/>
                </a:lnTo>
                <a:lnTo>
                  <a:pt x="1833125" y="1957706"/>
                </a:lnTo>
                <a:lnTo>
                  <a:pt x="0" y="195770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grpSp>
        <p:nvGrpSpPr>
          <p:cNvPr id="64" name="Group 21">
            <a:extLst>
              <a:ext uri="{FF2B5EF4-FFF2-40B4-BE49-F238E27FC236}">
                <a16:creationId xmlns:a16="http://schemas.microsoft.com/office/drawing/2014/main" id="{860FED3C-2CDA-29E3-AB94-1DC42C572179}"/>
              </a:ext>
            </a:extLst>
          </p:cNvPr>
          <p:cNvGrpSpPr/>
          <p:nvPr/>
        </p:nvGrpSpPr>
        <p:grpSpPr>
          <a:xfrm>
            <a:off x="1023246" y="3960178"/>
            <a:ext cx="441907" cy="447568"/>
            <a:chOff x="0" y="0"/>
            <a:chExt cx="812800" cy="812800"/>
          </a:xfrm>
        </p:grpSpPr>
        <p:sp>
          <p:nvSpPr>
            <p:cNvPr id="65" name="Freeform 22">
              <a:extLst>
                <a:ext uri="{FF2B5EF4-FFF2-40B4-BE49-F238E27FC236}">
                  <a16:creationId xmlns:a16="http://schemas.microsoft.com/office/drawing/2014/main" id="{7D5AA13C-F2D2-C46F-D999-2A02C11F3BA1}"/>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66" name="TextBox 23">
              <a:extLst>
                <a:ext uri="{FF2B5EF4-FFF2-40B4-BE49-F238E27FC236}">
                  <a16:creationId xmlns:a16="http://schemas.microsoft.com/office/drawing/2014/main" id="{ABD5ECFB-E3A9-9858-F7C6-8E850EBA0379}"/>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67" name="Group 21">
            <a:extLst>
              <a:ext uri="{FF2B5EF4-FFF2-40B4-BE49-F238E27FC236}">
                <a16:creationId xmlns:a16="http://schemas.microsoft.com/office/drawing/2014/main" id="{927E87CF-2EB1-A6EF-D2F2-EFF3044C75BD}"/>
              </a:ext>
            </a:extLst>
          </p:cNvPr>
          <p:cNvGrpSpPr/>
          <p:nvPr/>
        </p:nvGrpSpPr>
        <p:grpSpPr>
          <a:xfrm>
            <a:off x="1051561" y="4523935"/>
            <a:ext cx="441907" cy="447568"/>
            <a:chOff x="0" y="0"/>
            <a:chExt cx="812800" cy="812800"/>
          </a:xfrm>
        </p:grpSpPr>
        <p:sp>
          <p:nvSpPr>
            <p:cNvPr id="68" name="Freeform 22">
              <a:extLst>
                <a:ext uri="{FF2B5EF4-FFF2-40B4-BE49-F238E27FC236}">
                  <a16:creationId xmlns:a16="http://schemas.microsoft.com/office/drawing/2014/main" id="{14BDC020-FD95-2307-678F-47388A0A6A7A}"/>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69" name="TextBox 23">
              <a:extLst>
                <a:ext uri="{FF2B5EF4-FFF2-40B4-BE49-F238E27FC236}">
                  <a16:creationId xmlns:a16="http://schemas.microsoft.com/office/drawing/2014/main" id="{F789AE16-6A9E-BA3B-1DF5-AFCA6CDD1025}"/>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dirty="0"/>
            </a:p>
          </p:txBody>
        </p:sp>
      </p:grpSp>
      <p:sp>
        <p:nvSpPr>
          <p:cNvPr id="72" name="TextBox 23">
            <a:extLst>
              <a:ext uri="{FF2B5EF4-FFF2-40B4-BE49-F238E27FC236}">
                <a16:creationId xmlns:a16="http://schemas.microsoft.com/office/drawing/2014/main" id="{C1C4628A-FD19-800D-E370-A9C29D7734FF}"/>
              </a:ext>
            </a:extLst>
          </p:cNvPr>
          <p:cNvSpPr txBox="1"/>
          <p:nvPr/>
        </p:nvSpPr>
        <p:spPr>
          <a:xfrm>
            <a:off x="1229490" y="2965867"/>
            <a:ext cx="359049" cy="389874"/>
          </a:xfrm>
          <a:prstGeom prst="rect">
            <a:avLst/>
          </a:prstGeom>
        </p:spPr>
        <p:txBody>
          <a:bodyPr lIns="50800" tIns="50800" rIns="50800" bIns="50800" rtlCol="0" anchor="ctr"/>
          <a:lstStyle/>
          <a:p>
            <a:pPr algn="ctr">
              <a:lnSpc>
                <a:spcPts val="2659"/>
              </a:lnSpc>
            </a:pPr>
            <a:endParaRPr/>
          </a:p>
        </p:txBody>
      </p:sp>
      <p:sp>
        <p:nvSpPr>
          <p:cNvPr id="73" name="TextBox 72">
            <a:extLst>
              <a:ext uri="{FF2B5EF4-FFF2-40B4-BE49-F238E27FC236}">
                <a16:creationId xmlns:a16="http://schemas.microsoft.com/office/drawing/2014/main" id="{46EE6899-8FEB-5C41-6922-6F3145ECFD67}"/>
              </a:ext>
            </a:extLst>
          </p:cNvPr>
          <p:cNvSpPr txBox="1"/>
          <p:nvPr/>
        </p:nvSpPr>
        <p:spPr>
          <a:xfrm>
            <a:off x="1051561" y="4034630"/>
            <a:ext cx="421910" cy="606320"/>
          </a:xfrm>
          <a:prstGeom prst="rect">
            <a:avLst/>
          </a:prstGeom>
          <a:noFill/>
        </p:spPr>
        <p:txBody>
          <a:bodyPr wrap="none" rtlCol="0">
            <a:spAutoFit/>
          </a:bodyPr>
          <a:lstStyle/>
          <a:p>
            <a:r>
              <a:rPr lang="en-US" sz="1540" dirty="0">
                <a:solidFill>
                  <a:schemeClr val="bg1"/>
                </a:solidFill>
                <a:latin typeface="ITC Franklin Gothic LT" panose="020B0604020202020204" charset="0"/>
              </a:rPr>
              <a:t>04</a:t>
            </a:r>
          </a:p>
          <a:p>
            <a:endParaRPr lang="en-IN" dirty="0">
              <a:solidFill>
                <a:schemeClr val="bg1"/>
              </a:solidFill>
            </a:endParaRPr>
          </a:p>
        </p:txBody>
      </p:sp>
      <p:sp>
        <p:nvSpPr>
          <p:cNvPr id="74" name="TextBox 73">
            <a:extLst>
              <a:ext uri="{FF2B5EF4-FFF2-40B4-BE49-F238E27FC236}">
                <a16:creationId xmlns:a16="http://schemas.microsoft.com/office/drawing/2014/main" id="{482006E2-ECEA-17F8-52D7-2C8826C4C54B}"/>
              </a:ext>
            </a:extLst>
          </p:cNvPr>
          <p:cNvSpPr txBox="1"/>
          <p:nvPr/>
        </p:nvSpPr>
        <p:spPr>
          <a:xfrm>
            <a:off x="1051561" y="4591847"/>
            <a:ext cx="421910" cy="329321"/>
          </a:xfrm>
          <a:prstGeom prst="rect">
            <a:avLst/>
          </a:prstGeom>
          <a:noFill/>
        </p:spPr>
        <p:txBody>
          <a:bodyPr wrap="none" rtlCol="0">
            <a:spAutoFit/>
          </a:bodyPr>
          <a:lstStyle/>
          <a:p>
            <a:r>
              <a:rPr lang="en-US" sz="1540" dirty="0">
                <a:solidFill>
                  <a:schemeClr val="bg1"/>
                </a:solidFill>
                <a:latin typeface="ITC Franklin Gothic LT" panose="020B0604020202020204" charset="0"/>
              </a:rPr>
              <a:t>05</a:t>
            </a:r>
            <a:endParaRPr lang="en-IN" sz="1540" dirty="0">
              <a:solidFill>
                <a:schemeClr val="bg1"/>
              </a:solidFill>
              <a:latin typeface="ITC Franklin Gothic LT" panose="020B0604020202020204" charset="0"/>
            </a:endParaRPr>
          </a:p>
        </p:txBody>
      </p:sp>
      <p:sp>
        <p:nvSpPr>
          <p:cNvPr id="77" name="TextBox 23">
            <a:extLst>
              <a:ext uri="{FF2B5EF4-FFF2-40B4-BE49-F238E27FC236}">
                <a16:creationId xmlns:a16="http://schemas.microsoft.com/office/drawing/2014/main" id="{407CAB30-7BED-0E33-10DB-B8F64FB75E45}"/>
              </a:ext>
            </a:extLst>
          </p:cNvPr>
          <p:cNvSpPr txBox="1"/>
          <p:nvPr/>
        </p:nvSpPr>
        <p:spPr>
          <a:xfrm>
            <a:off x="1229490" y="2965867"/>
            <a:ext cx="359049" cy="389874"/>
          </a:xfrm>
          <a:prstGeom prst="rect">
            <a:avLst/>
          </a:prstGeom>
        </p:spPr>
        <p:txBody>
          <a:bodyPr lIns="50800" tIns="50800" rIns="50800" bIns="50800" rtlCol="0" anchor="ctr"/>
          <a:lstStyle/>
          <a:p>
            <a:pPr algn="ctr">
              <a:lnSpc>
                <a:spcPts val="2659"/>
              </a:lnSpc>
            </a:pPr>
            <a:endParaRPr/>
          </a:p>
        </p:txBody>
      </p:sp>
      <p:grpSp>
        <p:nvGrpSpPr>
          <p:cNvPr id="78" name="Group 33">
            <a:extLst>
              <a:ext uri="{FF2B5EF4-FFF2-40B4-BE49-F238E27FC236}">
                <a16:creationId xmlns:a16="http://schemas.microsoft.com/office/drawing/2014/main" id="{61B2768A-C6EE-DF97-CA70-07C330921458}"/>
              </a:ext>
            </a:extLst>
          </p:cNvPr>
          <p:cNvGrpSpPr/>
          <p:nvPr/>
        </p:nvGrpSpPr>
        <p:grpSpPr>
          <a:xfrm>
            <a:off x="1042836" y="5062559"/>
            <a:ext cx="441907" cy="441907"/>
            <a:chOff x="0" y="0"/>
            <a:chExt cx="812800" cy="812800"/>
          </a:xfrm>
        </p:grpSpPr>
        <p:sp>
          <p:nvSpPr>
            <p:cNvPr id="79" name="Freeform 34">
              <a:extLst>
                <a:ext uri="{FF2B5EF4-FFF2-40B4-BE49-F238E27FC236}">
                  <a16:creationId xmlns:a16="http://schemas.microsoft.com/office/drawing/2014/main" id="{ABE00627-D58C-3975-8C01-0E1145A29EF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6234"/>
            </a:solidFill>
          </p:spPr>
        </p:sp>
        <p:sp>
          <p:nvSpPr>
            <p:cNvPr id="80" name="TextBox 35">
              <a:extLst>
                <a:ext uri="{FF2B5EF4-FFF2-40B4-BE49-F238E27FC236}">
                  <a16:creationId xmlns:a16="http://schemas.microsoft.com/office/drawing/2014/main" id="{C1A8018E-4358-D3BA-47C6-23171F5C2212}"/>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1" name="TextBox 80">
            <a:extLst>
              <a:ext uri="{FF2B5EF4-FFF2-40B4-BE49-F238E27FC236}">
                <a16:creationId xmlns:a16="http://schemas.microsoft.com/office/drawing/2014/main" id="{4E8D227F-22F7-6FB7-EED7-AB3BA430FB3B}"/>
              </a:ext>
            </a:extLst>
          </p:cNvPr>
          <p:cNvSpPr txBox="1"/>
          <p:nvPr/>
        </p:nvSpPr>
        <p:spPr>
          <a:xfrm>
            <a:off x="1046948" y="5120157"/>
            <a:ext cx="421910" cy="329321"/>
          </a:xfrm>
          <a:prstGeom prst="rect">
            <a:avLst/>
          </a:prstGeom>
          <a:noFill/>
        </p:spPr>
        <p:txBody>
          <a:bodyPr wrap="none" rtlCol="0">
            <a:spAutoFit/>
          </a:bodyPr>
          <a:lstStyle/>
          <a:p>
            <a:r>
              <a:rPr lang="en-US" sz="1540" dirty="0">
                <a:solidFill>
                  <a:schemeClr val="bg1"/>
                </a:solidFill>
                <a:latin typeface="ITC Franklin Gothic LT" panose="020B0604020202020204" charset="0"/>
              </a:rPr>
              <a:t>06</a:t>
            </a:r>
            <a:endParaRPr lang="en-IN" sz="1540" dirty="0">
              <a:solidFill>
                <a:schemeClr val="bg1"/>
              </a:solidFill>
              <a:latin typeface="ITC Franklin Gothic LT" panose="020B0604020202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grpSp>
        <p:nvGrpSpPr>
          <p:cNvPr id="2" name="Group 2"/>
          <p:cNvGrpSpPr/>
          <p:nvPr/>
        </p:nvGrpSpPr>
        <p:grpSpPr>
          <a:xfrm>
            <a:off x="-557510" y="9053545"/>
            <a:ext cx="19403020" cy="2466909"/>
            <a:chOff x="0" y="0"/>
            <a:chExt cx="5110260" cy="649721"/>
          </a:xfrm>
        </p:grpSpPr>
        <p:sp>
          <p:nvSpPr>
            <p:cNvPr id="3" name="Freeform 3"/>
            <p:cNvSpPr/>
            <p:nvPr/>
          </p:nvSpPr>
          <p:spPr>
            <a:xfrm>
              <a:off x="0" y="0"/>
              <a:ext cx="5110261" cy="649721"/>
            </a:xfrm>
            <a:custGeom>
              <a:avLst/>
              <a:gdLst/>
              <a:ahLst/>
              <a:cxnLst/>
              <a:rect l="l" t="t" r="r" b="b"/>
              <a:pathLst>
                <a:path w="5110261" h="649721">
                  <a:moveTo>
                    <a:pt x="0" y="0"/>
                  </a:moveTo>
                  <a:lnTo>
                    <a:pt x="5110261" y="0"/>
                  </a:lnTo>
                  <a:lnTo>
                    <a:pt x="5110261" y="649721"/>
                  </a:lnTo>
                  <a:lnTo>
                    <a:pt x="0" y="649721"/>
                  </a:lnTo>
                  <a:close/>
                </a:path>
              </a:pathLst>
            </a:custGeom>
            <a:solidFill>
              <a:srgbClr val="8DAFA8"/>
            </a:solidFill>
          </p:spPr>
        </p:sp>
        <p:sp>
          <p:nvSpPr>
            <p:cNvPr id="4" name="TextBox 4"/>
            <p:cNvSpPr txBox="1"/>
            <p:nvPr/>
          </p:nvSpPr>
          <p:spPr>
            <a:xfrm>
              <a:off x="0" y="-47625"/>
              <a:ext cx="5110260" cy="697346"/>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flipV="1">
            <a:off x="3863119" y="9510252"/>
            <a:ext cx="10561761" cy="0"/>
          </a:xfrm>
          <a:prstGeom prst="line">
            <a:avLst/>
          </a:prstGeom>
          <a:ln w="47625" cap="rnd">
            <a:solidFill>
              <a:srgbClr val="FFEFD4"/>
            </a:solidFill>
            <a:prstDash val="lgDash"/>
            <a:headEnd type="oval" w="lg" len="lg"/>
            <a:tailEnd type="oval" w="lg" len="lg"/>
          </a:ln>
        </p:spPr>
      </p:sp>
      <p:grpSp>
        <p:nvGrpSpPr>
          <p:cNvPr id="14" name="Group 14"/>
          <p:cNvGrpSpPr/>
          <p:nvPr/>
        </p:nvGrpSpPr>
        <p:grpSpPr>
          <a:xfrm>
            <a:off x="9479277" y="2190187"/>
            <a:ext cx="3682523" cy="3682523"/>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4193383" y="4584404"/>
            <a:ext cx="3424240" cy="3236551"/>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AFA8">
                <a:alpha val="40000"/>
              </a:srgbClr>
            </a:solidFill>
          </p:spPr>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0363200" y="5041224"/>
            <a:ext cx="2094831" cy="2094831"/>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5827892" y="2190186"/>
            <a:ext cx="3257033" cy="2734895"/>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6A160">
                <a:alpha val="40000"/>
              </a:srgbClr>
            </a:solidFill>
          </p:spPr>
        </p:sp>
        <p:sp>
          <p:nvSpPr>
            <p:cNvPr id="25" name="TextBox 25"/>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6" name="Freeform 26"/>
          <p:cNvSpPr/>
          <p:nvPr/>
        </p:nvSpPr>
        <p:spPr>
          <a:xfrm>
            <a:off x="5409036" y="3281880"/>
            <a:ext cx="6622643" cy="5526897"/>
          </a:xfrm>
          <a:custGeom>
            <a:avLst/>
            <a:gdLst/>
            <a:ahLst/>
            <a:cxnLst/>
            <a:rect l="l" t="t" r="r" b="b"/>
            <a:pathLst>
              <a:path w="6622643" h="5526897">
                <a:moveTo>
                  <a:pt x="0" y="0"/>
                </a:moveTo>
                <a:lnTo>
                  <a:pt x="6622643" y="0"/>
                </a:lnTo>
                <a:lnTo>
                  <a:pt x="6622643" y="5526897"/>
                </a:lnTo>
                <a:lnTo>
                  <a:pt x="0" y="5526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7" name="TextBox 27"/>
          <p:cNvSpPr txBox="1"/>
          <p:nvPr/>
        </p:nvSpPr>
        <p:spPr>
          <a:xfrm>
            <a:off x="969625" y="130066"/>
            <a:ext cx="16230600" cy="2066844"/>
          </a:xfrm>
          <a:prstGeom prst="rect">
            <a:avLst/>
          </a:prstGeom>
        </p:spPr>
        <p:txBody>
          <a:bodyPr lIns="0" tIns="0" rIns="0" bIns="0" rtlCol="0" anchor="t">
            <a:spAutoFit/>
          </a:bodyPr>
          <a:lstStyle/>
          <a:p>
            <a:pPr algn="ctr">
              <a:lnSpc>
                <a:spcPts val="16800"/>
              </a:lnSpc>
              <a:spcBef>
                <a:spcPct val="0"/>
              </a:spcBef>
            </a:pPr>
            <a:r>
              <a:rPr lang="en-US" sz="12000" dirty="0">
                <a:solidFill>
                  <a:srgbClr val="8F6234"/>
                </a:solidFill>
                <a:latin typeface="League Gothic"/>
              </a:rPr>
              <a:t>Insights</a:t>
            </a:r>
          </a:p>
        </p:txBody>
      </p:sp>
      <p:sp>
        <p:nvSpPr>
          <p:cNvPr id="58" name="Freeform 58"/>
          <p:cNvSpPr/>
          <p:nvPr/>
        </p:nvSpPr>
        <p:spPr>
          <a:xfrm rot="3123065">
            <a:off x="11830056" y="2084220"/>
            <a:ext cx="2318254" cy="1054596"/>
          </a:xfrm>
          <a:custGeom>
            <a:avLst/>
            <a:gdLst/>
            <a:ahLst/>
            <a:cxnLst/>
            <a:rect l="l" t="t" r="r" b="b"/>
            <a:pathLst>
              <a:path w="2254244" h="971374">
                <a:moveTo>
                  <a:pt x="0" y="0"/>
                </a:moveTo>
                <a:lnTo>
                  <a:pt x="2254245" y="0"/>
                </a:lnTo>
                <a:lnTo>
                  <a:pt x="2254245" y="971374"/>
                </a:lnTo>
                <a:lnTo>
                  <a:pt x="0" y="9713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dirty="0"/>
          </a:p>
        </p:txBody>
      </p:sp>
      <p:sp>
        <p:nvSpPr>
          <p:cNvPr id="59" name="Freeform 59"/>
          <p:cNvSpPr/>
          <p:nvPr/>
        </p:nvSpPr>
        <p:spPr>
          <a:xfrm flipH="1">
            <a:off x="4178695" y="3834138"/>
            <a:ext cx="1134412" cy="1211508"/>
          </a:xfrm>
          <a:custGeom>
            <a:avLst/>
            <a:gdLst/>
            <a:ahLst/>
            <a:cxnLst/>
            <a:rect l="l" t="t" r="r" b="b"/>
            <a:pathLst>
              <a:path w="1134412" h="1211508">
                <a:moveTo>
                  <a:pt x="1134412" y="0"/>
                </a:moveTo>
                <a:lnTo>
                  <a:pt x="0" y="0"/>
                </a:lnTo>
                <a:lnTo>
                  <a:pt x="0" y="1211508"/>
                </a:lnTo>
                <a:lnTo>
                  <a:pt x="1134412" y="1211508"/>
                </a:lnTo>
                <a:lnTo>
                  <a:pt x="1134412"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14706600" cy="615553"/>
          </a:xfrm>
          <a:prstGeom prst="rect">
            <a:avLst/>
          </a:prstGeom>
        </p:spPr>
        <p:txBody>
          <a:bodyPr wrap="square" lIns="0" tIns="0" rIns="0" bIns="0" rtlCol="0" anchor="t">
            <a:spAutoFit/>
          </a:bodyPr>
          <a:lstStyle/>
          <a:p>
            <a:pPr algn="l">
              <a:spcBef>
                <a:spcPct val="0"/>
              </a:spcBef>
            </a:pPr>
            <a:r>
              <a:rPr lang="en-US" sz="4000" dirty="0">
                <a:solidFill>
                  <a:srgbClr val="8F6234"/>
                </a:solidFill>
                <a:latin typeface="League Gothic"/>
              </a:rPr>
              <a:t>Taking all Department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13082561" y="1790700"/>
            <a:ext cx="4952976" cy="7391400"/>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13621370" y="2408634"/>
            <a:ext cx="3799159" cy="6155531"/>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Department wise attrition R&amp;D &gt; Sales &gt;HR.</a:t>
            </a:r>
          </a:p>
          <a:p>
            <a:pPr algn="l"/>
            <a:endParaRPr lang="en-US" sz="2000" b="1" dirty="0"/>
          </a:p>
          <a:p>
            <a:pPr marL="285750" indent="-285750" algn="l">
              <a:buFont typeface="Arial" panose="020B0604020202020204" pitchFamily="34" charset="0"/>
              <a:buChar char="•"/>
            </a:pPr>
            <a:r>
              <a:rPr lang="en-US" sz="2000" b="1" dirty="0"/>
              <a:t>Education wise, Life Science is the biggest chunk.</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attrition are in age group 25-34.</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number of employees lie in age group 27 – 44.</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Attrition of male &gt; Attrition of female </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Out 1470 employees 569(~39%) employees are not satisfied by there job which is worrisome </a:t>
            </a:r>
            <a:r>
              <a:rPr lang="en-IN" sz="2000" b="1" dirty="0"/>
              <a:t>(taking job satisfaction 1 and 2 into consideration).</a:t>
            </a: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66" name="Picture 65">
            <a:extLst>
              <a:ext uri="{FF2B5EF4-FFF2-40B4-BE49-F238E27FC236}">
                <a16:creationId xmlns:a16="http://schemas.microsoft.com/office/drawing/2014/main" id="{24E09047-ACD6-B1D0-D7A3-AA5339F198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6066" y="1181100"/>
            <a:ext cx="12649200" cy="87975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14401800" cy="615553"/>
          </a:xfrm>
          <a:prstGeom prst="rect">
            <a:avLst/>
          </a:prstGeom>
        </p:spPr>
        <p:txBody>
          <a:bodyPr wrap="square" lIns="0" tIns="0" rIns="0" bIns="0" rtlCol="0" anchor="t">
            <a:spAutoFit/>
          </a:bodyPr>
          <a:lstStyle/>
          <a:p>
            <a:pPr algn="l">
              <a:spcBef>
                <a:spcPct val="0"/>
              </a:spcBef>
            </a:pPr>
            <a:r>
              <a:rPr lang="en-US" sz="4000" dirty="0">
                <a:solidFill>
                  <a:srgbClr val="8F6234"/>
                </a:solidFill>
                <a:latin typeface="League Gothic"/>
              </a:rPr>
              <a:t>Taking  R&amp;D  Department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12877800" y="1424392"/>
            <a:ext cx="4952976" cy="8421291"/>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13454708" y="1923307"/>
            <a:ext cx="3799159" cy="8002191"/>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In R&amp;D department, Life Science is the biggest chunk of that.</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portion are of the employee in age group between 25-34 (majority are male employees)</a:t>
            </a:r>
            <a:r>
              <a:rPr lang="en-IN" sz="2000" b="1" dirty="0"/>
              <a:t>.</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The reason for this as seen around 159 (~36%) of employees are not satisfied with their job (taking job satisfaction 1 and 2 into consideration).</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If we take gender into consideration than there are nearly equal proportion of male and female are there who are not satisfies by their jobs. </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Also if we consider in all age group then the number of male attrition(35) are more than female attrition(24).</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 name="Picture 2">
            <a:extLst>
              <a:ext uri="{FF2B5EF4-FFF2-40B4-BE49-F238E27FC236}">
                <a16:creationId xmlns:a16="http://schemas.microsoft.com/office/drawing/2014/main" id="{83BF15EA-E91F-CB3F-D837-754796942D48}"/>
              </a:ext>
            </a:extLst>
          </p:cNvPr>
          <p:cNvPicPr>
            <a:picLocks noChangeAspect="1"/>
          </p:cNvPicPr>
          <p:nvPr/>
        </p:nvPicPr>
        <p:blipFill>
          <a:blip r:embed="rId6"/>
          <a:stretch>
            <a:fillRect/>
          </a:stretch>
        </p:blipFill>
        <p:spPr>
          <a:xfrm>
            <a:off x="252463" y="1409700"/>
            <a:ext cx="12215090" cy="8435983"/>
          </a:xfrm>
          <a:prstGeom prst="rect">
            <a:avLst/>
          </a:prstGeom>
        </p:spPr>
      </p:pic>
    </p:spTree>
    <p:extLst>
      <p:ext uri="{BB962C8B-B14F-4D97-AF65-F5344CB8AC3E}">
        <p14:creationId xmlns:p14="http://schemas.microsoft.com/office/powerpoint/2010/main" val="3996752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12877800" cy="615553"/>
          </a:xfrm>
          <a:prstGeom prst="rect">
            <a:avLst/>
          </a:prstGeom>
        </p:spPr>
        <p:txBody>
          <a:bodyPr wrap="square" lIns="0" tIns="0" rIns="0" bIns="0" rtlCol="0" anchor="t">
            <a:spAutoFit/>
          </a:bodyPr>
          <a:lstStyle/>
          <a:p>
            <a:pPr algn="l">
              <a:spcBef>
                <a:spcPct val="0"/>
              </a:spcBef>
            </a:pPr>
            <a:r>
              <a:rPr lang="en-US" sz="4000" dirty="0">
                <a:solidFill>
                  <a:srgbClr val="8F6234"/>
                </a:solidFill>
                <a:latin typeface="League Gothic"/>
              </a:rPr>
              <a:t>Taking  Sales  Department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12877800" y="1424392"/>
            <a:ext cx="4952976" cy="8421291"/>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13454708" y="1923307"/>
            <a:ext cx="3799159" cy="8002191"/>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In Sales department, Marketing and Life Science are the biggest chunk of that.</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Major portion are of the employee in age group between 25-34.</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The reason for this as seen around 123(~40%) of employees are not satisfied with their job (taking job satisfaction 1 and 2 into consideration).</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If we take gender into consideration than there are equal proportion of male and female are there who are not satisfies by their jobs. </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r>
              <a:rPr lang="en-IN" sz="2000" b="1" dirty="0"/>
              <a:t>Also if we consider in all age group then the number of male attrition(36) are more than female attrition(28).</a:t>
            </a:r>
          </a:p>
          <a:p>
            <a:pPr marL="285750" indent="-285750" algn="l">
              <a:buFont typeface="Arial" panose="020B0604020202020204" pitchFamily="34" charset="0"/>
              <a:buChar char="•"/>
            </a:pPr>
            <a:endParaRPr lang="en-IN" sz="2000" b="1" dirty="0"/>
          </a:p>
          <a:p>
            <a:pPr marL="285750" indent="-285750" algn="l">
              <a:buFont typeface="Arial" panose="020B0604020202020204" pitchFamily="34" charset="0"/>
              <a:buChar char="•"/>
            </a:pP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6" name="Picture 5">
            <a:extLst>
              <a:ext uri="{FF2B5EF4-FFF2-40B4-BE49-F238E27FC236}">
                <a16:creationId xmlns:a16="http://schemas.microsoft.com/office/drawing/2014/main" id="{A904C18B-92A1-A922-066B-BD03CACE9BE9}"/>
              </a:ext>
            </a:extLst>
          </p:cNvPr>
          <p:cNvPicPr>
            <a:picLocks noChangeAspect="1"/>
          </p:cNvPicPr>
          <p:nvPr/>
        </p:nvPicPr>
        <p:blipFill>
          <a:blip r:embed="rId6"/>
          <a:stretch>
            <a:fillRect/>
          </a:stretch>
        </p:blipFill>
        <p:spPr>
          <a:xfrm>
            <a:off x="304800" y="1333500"/>
            <a:ext cx="12268202" cy="8512183"/>
          </a:xfrm>
          <a:prstGeom prst="rect">
            <a:avLst/>
          </a:prstGeom>
        </p:spPr>
      </p:pic>
    </p:spTree>
    <p:extLst>
      <p:ext uri="{BB962C8B-B14F-4D97-AF65-F5344CB8AC3E}">
        <p14:creationId xmlns:p14="http://schemas.microsoft.com/office/powerpoint/2010/main" val="2237113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7EF"/>
        </a:solidFill>
        <a:effectLst/>
      </p:bgPr>
    </p:bg>
    <p:spTree>
      <p:nvGrpSpPr>
        <p:cNvPr id="1" name=""/>
        <p:cNvGrpSpPr/>
        <p:nvPr/>
      </p:nvGrpSpPr>
      <p:grpSpPr>
        <a:xfrm>
          <a:off x="0" y="0"/>
          <a:ext cx="0" cy="0"/>
          <a:chOff x="0" y="0"/>
          <a:chExt cx="0" cy="0"/>
        </a:xfrm>
      </p:grpSpPr>
      <p:sp>
        <p:nvSpPr>
          <p:cNvPr id="20" name="TextBox 20"/>
          <p:cNvSpPr txBox="1"/>
          <p:nvPr/>
        </p:nvSpPr>
        <p:spPr>
          <a:xfrm>
            <a:off x="1564727" y="5924403"/>
            <a:ext cx="1271984" cy="1363714"/>
          </a:xfrm>
          <a:prstGeom prst="rect">
            <a:avLst/>
          </a:prstGeom>
        </p:spPr>
        <p:txBody>
          <a:bodyPr lIns="50800" tIns="50800" rIns="50800" bIns="50800" rtlCol="0" anchor="ctr"/>
          <a:lstStyle/>
          <a:p>
            <a:pPr algn="ctr">
              <a:lnSpc>
                <a:spcPts val="2659"/>
              </a:lnSpc>
            </a:pPr>
            <a:endParaRPr/>
          </a:p>
        </p:txBody>
      </p:sp>
      <p:sp>
        <p:nvSpPr>
          <p:cNvPr id="23" name="TextBox 23"/>
          <p:cNvSpPr txBox="1"/>
          <p:nvPr/>
        </p:nvSpPr>
        <p:spPr>
          <a:xfrm>
            <a:off x="3939049" y="6771470"/>
            <a:ext cx="1271984" cy="1363714"/>
          </a:xfrm>
          <a:prstGeom prst="rect">
            <a:avLst/>
          </a:prstGeom>
        </p:spPr>
        <p:txBody>
          <a:bodyPr lIns="50800" tIns="50800" rIns="50800" bIns="50800" rtlCol="0" anchor="ctr"/>
          <a:lstStyle/>
          <a:p>
            <a:pPr algn="ctr">
              <a:lnSpc>
                <a:spcPts val="2659"/>
              </a:lnSpc>
            </a:pPr>
            <a:endParaRPr/>
          </a:p>
        </p:txBody>
      </p:sp>
      <p:sp>
        <p:nvSpPr>
          <p:cNvPr id="33" name="TextBox 33"/>
          <p:cNvSpPr txBox="1"/>
          <p:nvPr/>
        </p:nvSpPr>
        <p:spPr>
          <a:xfrm>
            <a:off x="2362200" y="441317"/>
            <a:ext cx="13335000" cy="615553"/>
          </a:xfrm>
          <a:prstGeom prst="rect">
            <a:avLst/>
          </a:prstGeom>
        </p:spPr>
        <p:txBody>
          <a:bodyPr wrap="square" lIns="0" tIns="0" rIns="0" bIns="0" rtlCol="0" anchor="t">
            <a:spAutoFit/>
          </a:bodyPr>
          <a:lstStyle/>
          <a:p>
            <a:pPr algn="l">
              <a:spcBef>
                <a:spcPct val="0"/>
              </a:spcBef>
            </a:pPr>
            <a:r>
              <a:rPr lang="en-US" sz="4000" dirty="0">
                <a:solidFill>
                  <a:srgbClr val="8F6234"/>
                </a:solidFill>
                <a:latin typeface="League Gothic"/>
              </a:rPr>
              <a:t>Taking  other parameters in to Consideration</a:t>
            </a:r>
          </a:p>
        </p:txBody>
      </p:sp>
      <p:sp>
        <p:nvSpPr>
          <p:cNvPr id="36" name="TextBox 36"/>
          <p:cNvSpPr txBox="1"/>
          <p:nvPr/>
        </p:nvSpPr>
        <p:spPr>
          <a:xfrm>
            <a:off x="9620649" y="3250687"/>
            <a:ext cx="2130195" cy="334322"/>
          </a:xfrm>
          <a:prstGeom prst="rect">
            <a:avLst/>
          </a:prstGeom>
        </p:spPr>
        <p:txBody>
          <a:bodyPr lIns="0" tIns="0" rIns="0" bIns="0" rtlCol="0" anchor="t">
            <a:spAutoFit/>
          </a:bodyPr>
          <a:lstStyle/>
          <a:p>
            <a:pPr algn="ctr">
              <a:lnSpc>
                <a:spcPts val="2801"/>
              </a:lnSpc>
              <a:spcBef>
                <a:spcPct val="0"/>
              </a:spcBef>
            </a:pPr>
            <a:r>
              <a:rPr lang="en-US" sz="2001" dirty="0">
                <a:solidFill>
                  <a:srgbClr val="FFF7EF"/>
                </a:solidFill>
                <a:latin typeface="ITC Franklin Gothic LT Semi-Bold"/>
              </a:rPr>
              <a:t>TRENGTHS</a:t>
            </a:r>
          </a:p>
        </p:txBody>
      </p:sp>
      <p:grpSp>
        <p:nvGrpSpPr>
          <p:cNvPr id="54" name="Group 54"/>
          <p:cNvGrpSpPr/>
          <p:nvPr/>
        </p:nvGrpSpPr>
        <p:grpSpPr>
          <a:xfrm>
            <a:off x="360222" y="1538287"/>
            <a:ext cx="4952976" cy="8421291"/>
            <a:chOff x="0" y="0"/>
            <a:chExt cx="1113831" cy="595238"/>
          </a:xfrm>
        </p:grpSpPr>
        <p:sp>
          <p:nvSpPr>
            <p:cNvPr id="55" name="Freeform 55"/>
            <p:cNvSpPr/>
            <p:nvPr/>
          </p:nvSpPr>
          <p:spPr>
            <a:xfrm>
              <a:off x="0" y="0"/>
              <a:ext cx="1113831" cy="595238"/>
            </a:xfrm>
            <a:custGeom>
              <a:avLst/>
              <a:gdLst/>
              <a:ahLst/>
              <a:cxnLst/>
              <a:rect l="l" t="t" r="r" b="b"/>
              <a:pathLst>
                <a:path w="1113831" h="595238">
                  <a:moveTo>
                    <a:pt x="36613" y="0"/>
                  </a:moveTo>
                  <a:lnTo>
                    <a:pt x="1077218" y="0"/>
                  </a:lnTo>
                  <a:cubicBezTo>
                    <a:pt x="1097439" y="0"/>
                    <a:pt x="1113831" y="16392"/>
                    <a:pt x="1113831" y="36613"/>
                  </a:cubicBezTo>
                  <a:lnTo>
                    <a:pt x="1113831" y="558625"/>
                  </a:lnTo>
                  <a:cubicBezTo>
                    <a:pt x="1113831" y="578846"/>
                    <a:pt x="1097439" y="595238"/>
                    <a:pt x="1077218" y="595238"/>
                  </a:cubicBezTo>
                  <a:lnTo>
                    <a:pt x="36613" y="595238"/>
                  </a:lnTo>
                  <a:cubicBezTo>
                    <a:pt x="16392" y="595238"/>
                    <a:pt x="0" y="578846"/>
                    <a:pt x="0" y="558625"/>
                  </a:cubicBezTo>
                  <a:lnTo>
                    <a:pt x="0" y="36613"/>
                  </a:lnTo>
                  <a:cubicBezTo>
                    <a:pt x="0" y="16392"/>
                    <a:pt x="16392" y="0"/>
                    <a:pt x="36613" y="0"/>
                  </a:cubicBezTo>
                  <a:close/>
                </a:path>
              </a:pathLst>
            </a:custGeom>
            <a:solidFill>
              <a:srgbClr val="FFEFD4"/>
            </a:solidFill>
            <a:ln cap="sq">
              <a:noFill/>
              <a:prstDash val="solid"/>
              <a:miter/>
            </a:ln>
          </p:spPr>
        </p:sp>
        <p:sp>
          <p:nvSpPr>
            <p:cNvPr id="56" name="TextBox 56"/>
            <p:cNvSpPr txBox="1"/>
            <p:nvPr/>
          </p:nvSpPr>
          <p:spPr>
            <a:xfrm>
              <a:off x="0" y="-47625"/>
              <a:ext cx="1113831" cy="642863"/>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937130" y="2246232"/>
            <a:ext cx="3799159" cy="7386638"/>
          </a:xfrm>
          <a:prstGeom prst="rect">
            <a:avLst/>
          </a:prstGeom>
        </p:spPr>
        <p:txBody>
          <a:bodyPr lIns="0" tIns="0" rIns="0" bIns="0" rtlCol="0" anchor="t">
            <a:spAutoFit/>
          </a:bodyPr>
          <a:lstStyle/>
          <a:p>
            <a:pPr marL="285750" indent="-285750" algn="l">
              <a:buFont typeface="Arial" panose="020B0604020202020204" pitchFamily="34" charset="0"/>
              <a:buChar char="•"/>
            </a:pPr>
            <a:r>
              <a:rPr lang="en-US" sz="2000" b="1" dirty="0"/>
              <a:t>We have observed that single marital status employees tend to leave the company mostly within 0 to 1 year of joining. The majority of attrition occurs at Job Level 1, with the least at Job Level 5. This trend correlates with job dissatisfaction, particularly among employees rating their job satisfaction as 1 or 2.</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Regarding Business Travel, employees who rarely travel are more likely to quit, possibly due to receiving better job offers closer to home.</a:t>
            </a:r>
          </a:p>
          <a:p>
            <a:pPr marL="285750" indent="-285750" algn="l">
              <a:buFont typeface="Arial" panose="020B0604020202020204" pitchFamily="34" charset="0"/>
              <a:buChar char="•"/>
            </a:pPr>
            <a:endParaRPr lang="en-US" sz="2000" b="1" dirty="0"/>
          </a:p>
          <a:p>
            <a:pPr marL="285750" indent="-285750" algn="l">
              <a:buFont typeface="Arial" panose="020B0604020202020204" pitchFamily="34" charset="0"/>
              <a:buChar char="•"/>
            </a:pPr>
            <a:r>
              <a:rPr lang="en-US" sz="2000" b="1" dirty="0"/>
              <a:t>Attrition rates are higher for job roles such as Laboratory, Sales Executive, and Research Specialist among single marital status employees.</a:t>
            </a:r>
            <a:endParaRPr lang="en-IN" sz="2000" b="1" dirty="0"/>
          </a:p>
          <a:p>
            <a:pPr marL="285750" indent="-285750" algn="l">
              <a:buFont typeface="Arial" panose="020B0604020202020204" pitchFamily="34" charset="0"/>
              <a:buChar char="•"/>
            </a:pPr>
            <a:endParaRPr lang="en-US" sz="2000" b="1" dirty="0"/>
          </a:p>
        </p:txBody>
      </p:sp>
      <p:sp>
        <p:nvSpPr>
          <p:cNvPr id="63" name="Freeform 63"/>
          <p:cNvSpPr/>
          <p:nvPr/>
        </p:nvSpPr>
        <p:spPr>
          <a:xfrm flipH="1">
            <a:off x="990600" y="226419"/>
            <a:ext cx="777604" cy="830451"/>
          </a:xfrm>
          <a:custGeom>
            <a:avLst/>
            <a:gdLst/>
            <a:ahLst/>
            <a:cxnLst/>
            <a:rect l="l" t="t" r="r" b="b"/>
            <a:pathLst>
              <a:path w="777604" h="830451">
                <a:moveTo>
                  <a:pt x="777604" y="0"/>
                </a:moveTo>
                <a:lnTo>
                  <a:pt x="0" y="0"/>
                </a:lnTo>
                <a:lnTo>
                  <a:pt x="0" y="830451"/>
                </a:lnTo>
                <a:lnTo>
                  <a:pt x="777604" y="830451"/>
                </a:lnTo>
                <a:lnTo>
                  <a:pt x="777604"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4" name="Freeform 64"/>
          <p:cNvSpPr/>
          <p:nvPr/>
        </p:nvSpPr>
        <p:spPr>
          <a:xfrm>
            <a:off x="6289594" y="6667744"/>
            <a:ext cx="1038105" cy="1108655"/>
          </a:xfrm>
          <a:custGeom>
            <a:avLst/>
            <a:gdLst/>
            <a:ahLst/>
            <a:cxnLst/>
            <a:rect l="l" t="t" r="r" b="b"/>
            <a:pathLst>
              <a:path w="1038105" h="1108655">
                <a:moveTo>
                  <a:pt x="0" y="0"/>
                </a:moveTo>
                <a:lnTo>
                  <a:pt x="1038105" y="0"/>
                </a:lnTo>
                <a:lnTo>
                  <a:pt x="1038105" y="1108655"/>
                </a:lnTo>
                <a:lnTo>
                  <a:pt x="0" y="11086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5" name="Picture 4">
            <a:extLst>
              <a:ext uri="{FF2B5EF4-FFF2-40B4-BE49-F238E27FC236}">
                <a16:creationId xmlns:a16="http://schemas.microsoft.com/office/drawing/2014/main" id="{67F8FE11-5380-6AE7-0E74-EE979241D504}"/>
              </a:ext>
            </a:extLst>
          </p:cNvPr>
          <p:cNvPicPr>
            <a:picLocks noChangeAspect="1"/>
          </p:cNvPicPr>
          <p:nvPr/>
        </p:nvPicPr>
        <p:blipFill>
          <a:blip r:embed="rId6"/>
          <a:stretch>
            <a:fillRect/>
          </a:stretch>
        </p:blipFill>
        <p:spPr>
          <a:xfrm>
            <a:off x="5458635" y="1538287"/>
            <a:ext cx="12467197" cy="8421291"/>
          </a:xfrm>
          <a:prstGeom prst="rect">
            <a:avLst/>
          </a:prstGeom>
        </p:spPr>
      </p:pic>
    </p:spTree>
    <p:extLst>
      <p:ext uri="{BB962C8B-B14F-4D97-AF65-F5344CB8AC3E}">
        <p14:creationId xmlns:p14="http://schemas.microsoft.com/office/powerpoint/2010/main" val="7488345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TotalTime>
  <Words>754</Words>
  <Application>Microsoft Office PowerPoint</Application>
  <PresentationFormat>Custom</PresentationFormat>
  <Paragraphs>109</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Amsterdam Four</vt:lpstr>
      <vt:lpstr>Calibri</vt:lpstr>
      <vt:lpstr>Arial</vt:lpstr>
      <vt:lpstr>ITC Franklin Gothic LT Semi-Bold</vt:lpstr>
      <vt:lpstr>ITC Franklin Gothic LT</vt:lpstr>
      <vt:lpstr>Wingdings</vt:lpstr>
      <vt:lpstr>League Gothic</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Tosca and Brown Minimalist Illustrated Job Search Strategy Presentation</dc:title>
  <dc:creator>KATHIJA BEE</dc:creator>
  <cp:lastModifiedBy>Amrin Unisa</cp:lastModifiedBy>
  <cp:revision>4</cp:revision>
  <dcterms:created xsi:type="dcterms:W3CDTF">2006-08-16T00:00:00Z</dcterms:created>
  <dcterms:modified xsi:type="dcterms:W3CDTF">2024-05-29T09:16:31Z</dcterms:modified>
  <dc:identifier>DAGGl7R8NB8</dc:identifier>
</cp:coreProperties>
</file>

<file path=docProps/thumbnail.jpeg>
</file>